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9" r:id="rId2"/>
    <p:sldId id="321" r:id="rId3"/>
    <p:sldId id="319" r:id="rId4"/>
    <p:sldId id="304" r:id="rId5"/>
    <p:sldId id="306" r:id="rId6"/>
    <p:sldId id="325" r:id="rId7"/>
    <p:sldId id="322" r:id="rId8"/>
    <p:sldId id="324" r:id="rId9"/>
    <p:sldId id="317" r:id="rId10"/>
    <p:sldId id="318" r:id="rId11"/>
    <p:sldId id="309" r:id="rId12"/>
    <p:sldId id="308" r:id="rId13"/>
    <p:sldId id="327" r:id="rId14"/>
    <p:sldId id="310" r:id="rId15"/>
    <p:sldId id="311" r:id="rId16"/>
    <p:sldId id="314" r:id="rId17"/>
    <p:sldId id="315" r:id="rId18"/>
    <p:sldId id="316" r:id="rId19"/>
    <p:sldId id="320" r:id="rId20"/>
    <p:sldId id="329" r:id="rId21"/>
    <p:sldId id="328" r:id="rId22"/>
    <p:sldId id="298" r:id="rId23"/>
    <p:sldId id="285" r:id="rId24"/>
    <p:sldId id="284" r:id="rId25"/>
  </p:sldIdLst>
  <p:sldSz cx="12938125" cy="7315200"/>
  <p:notesSz cx="6858000" cy="9144000"/>
  <p:defaultTextStyle>
    <a:defPPr>
      <a:defRPr lang="de-DE"/>
    </a:defPPr>
    <a:lvl1pPr marL="0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304">
          <p15:clr>
            <a:srgbClr val="A4A3A4"/>
          </p15:clr>
        </p15:guide>
        <p15:guide id="4" pos="40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17" autoAdjust="0"/>
    <p:restoredTop sz="82663" autoAdjust="0"/>
  </p:normalViewPr>
  <p:slideViewPr>
    <p:cSldViewPr snapToGrid="0" snapToObjects="1">
      <p:cViewPr>
        <p:scale>
          <a:sx n="66" d="100"/>
          <a:sy n="66" d="100"/>
        </p:scale>
        <p:origin x="2394" y="516"/>
      </p:cViewPr>
      <p:guideLst>
        <p:guide orient="horz" pos="1620"/>
        <p:guide pos="2880"/>
        <p:guide orient="horz" pos="2304"/>
        <p:guide pos="407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DD7C8-0372-D144-BA93-141549E19476}" type="datetimeFigureOut">
              <a:rPr lang="de-DE" smtClean="0"/>
              <a:t>29.02.2024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C9E9C-1806-3D45-8625-F0002340C4C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72600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88FD1B-4624-A54C-89F3-AAE25A789C02}" type="datetimeFigureOut">
              <a:rPr lang="de-DE" smtClean="0"/>
              <a:t>29.02.2024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685800"/>
            <a:ext cx="60642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CABA8-235B-9747-A3D2-12573A6AFA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06846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9304900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9F13D-5E3F-4C20-ADC0-C88A2660A51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3741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 one </a:t>
            </a:r>
            <a:r>
              <a:rPr lang="en-GB" dirty="0" err="1"/>
              <a:t>npc</a:t>
            </a:r>
            <a:r>
              <a:rPr lang="en-GB" dirty="0"/>
              <a:t>. </a:t>
            </a:r>
          </a:p>
          <a:p>
            <a:r>
              <a:rPr lang="en-GB" dirty="0"/>
              <a:t>One gene represent one action.</a:t>
            </a:r>
          </a:p>
          <a:p>
            <a:r>
              <a:rPr lang="en-GB" dirty="0"/>
              <a:t>The gene order corresponds the time steps of when the action is set.</a:t>
            </a:r>
          </a:p>
          <a:p>
            <a:endParaRPr lang="en-GB" dirty="0"/>
          </a:p>
          <a:p>
            <a:r>
              <a:rPr lang="en-GB" dirty="0"/>
              <a:t>No action is taken, so </a:t>
            </a:r>
            <a:r>
              <a:rPr lang="en-GB" dirty="0" err="1"/>
              <a:t>npc</a:t>
            </a:r>
            <a:r>
              <a:rPr lang="en-GB" dirty="0"/>
              <a:t> should continue on current trajectory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708892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fitness function will select 2 good performing individuals to reproduce using a crossover operation.</a:t>
            </a:r>
          </a:p>
          <a:p>
            <a:r>
              <a:rPr lang="en-GB" dirty="0"/>
              <a:t>The resulting offspring will the move on into the next generation</a:t>
            </a:r>
          </a:p>
          <a:p>
            <a:endParaRPr lang="en-GB" dirty="0"/>
          </a:p>
          <a:p>
            <a:r>
              <a:rPr lang="en-GB" dirty="0"/>
              <a:t>Often not enough change introduced….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67510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884872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Three hyperparameters, each having 4 possible settings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93560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High disruptiveness in all hyperparameter combinations, but especially in the combination recommended </a:t>
            </a:r>
            <a:r>
              <a:rPr lang="en-GB"/>
              <a:t>by the </a:t>
            </a:r>
            <a:r>
              <a:rPr lang="en-GB" dirty="0"/>
              <a:t>Taguchi method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3411667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3754574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Better text, better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576486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Stops being able to increase his fitness value</a:t>
            </a:r>
          </a:p>
          <a:p>
            <a:r>
              <a:rPr lang="en-GB" dirty="0"/>
              <a:t>Converges</a:t>
            </a:r>
          </a:p>
          <a:p>
            <a:r>
              <a:rPr lang="en-GB" dirty="0"/>
              <a:t>Continue increasing its performance</a:t>
            </a:r>
          </a:p>
          <a:p>
            <a:endParaRPr lang="en-GB" dirty="0"/>
          </a:p>
          <a:p>
            <a:r>
              <a:rPr lang="en-GB" dirty="0"/>
              <a:t>Diversity quickly drops for default </a:t>
            </a:r>
            <a:r>
              <a:rPr lang="en-GB" dirty="0" err="1"/>
              <a:t>alg</a:t>
            </a:r>
            <a:r>
              <a:rPr lang="en-GB" dirty="0"/>
              <a:t>, which means that default is not able to have enough information in the population to continue </a:t>
            </a:r>
            <a:r>
              <a:rPr lang="en-GB" dirty="0" err="1"/>
              <a:t>expoliriing</a:t>
            </a:r>
            <a:r>
              <a:rPr lang="en-GB" dirty="0"/>
              <a:t> the search space</a:t>
            </a:r>
          </a:p>
          <a:p>
            <a:endParaRPr lang="en-GB" dirty="0"/>
          </a:p>
          <a:p>
            <a:r>
              <a:rPr lang="en-GB" dirty="0"/>
              <a:t>Can be contributed to the high disruptiveness of the optimized settings, which, meant that it is much more robust at avoiding local </a:t>
            </a:r>
            <a:r>
              <a:rPr lang="en-GB" dirty="0" err="1"/>
              <a:t>minimas</a:t>
            </a:r>
            <a:r>
              <a:rPr lang="en-GB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034922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938125" cy="6706139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880589" y="1392640"/>
            <a:ext cx="8659375" cy="2426880"/>
          </a:xfrm>
        </p:spPr>
        <p:txBody>
          <a:bodyPr anchor="b">
            <a:normAutofit/>
          </a:bodyPr>
          <a:lstStyle>
            <a:lvl1pPr>
              <a:defRPr sz="5100">
                <a:solidFill>
                  <a:srgbClr val="F70146"/>
                </a:solidFill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15" name="Fußzeilenplatzhalter 17"/>
          <p:cNvSpPr>
            <a:spLocks noGrp="1"/>
          </p:cNvSpPr>
          <p:nvPr>
            <p:ph type="ftr" sz="quarter" idx="11"/>
          </p:nvPr>
        </p:nvSpPr>
        <p:spPr>
          <a:xfrm>
            <a:off x="880589" y="3865600"/>
            <a:ext cx="8659375" cy="803840"/>
          </a:xfrm>
        </p:spPr>
        <p:txBody>
          <a:bodyPr anchor="b" anchorCtr="0"/>
          <a:lstStyle>
            <a:lvl1pPr>
              <a:defRPr sz="2300" b="0"/>
            </a:lvl1pPr>
          </a:lstStyle>
          <a:p>
            <a:r>
              <a:rPr lang="en-US"/>
              <a:t>Michael Tiefnig  Utility-based Strengths and Weaknesses Analysis</a:t>
            </a:r>
            <a:endParaRPr lang="de-AT" sz="1600" dirty="0"/>
          </a:p>
        </p:txBody>
      </p:sp>
      <p:sp>
        <p:nvSpPr>
          <p:cNvPr id="22" name="Textfeld 271"/>
          <p:cNvSpPr txBox="1">
            <a:spLocks noChangeArrowheads="1"/>
          </p:cNvSpPr>
          <p:nvPr userDrawn="1"/>
        </p:nvSpPr>
        <p:spPr bwMode="auto">
          <a:xfrm>
            <a:off x="10569532" y="1218837"/>
            <a:ext cx="2037691" cy="787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700" spc="128" baseline="0" dirty="0">
                <a:cs typeface="Arial" charset="0"/>
              </a:rPr>
              <a:t>SCIENCE</a:t>
            </a:r>
          </a:p>
          <a:p>
            <a:pPr algn="r" eaLnBrk="1" hangingPunct="1"/>
            <a:r>
              <a:rPr lang="de-DE" sz="1700" spc="128" baseline="0" dirty="0">
                <a:cs typeface="Arial" charset="0"/>
              </a:rPr>
              <a:t>PASSION</a:t>
            </a:r>
            <a:br>
              <a:rPr lang="de-DE" sz="1700" spc="128" baseline="0" dirty="0">
                <a:cs typeface="Arial" charset="0"/>
              </a:rPr>
            </a:br>
            <a:r>
              <a:rPr lang="de-DE" sz="1700" spc="128" baseline="0" dirty="0">
                <a:cs typeface="Arial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8610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3DA6DF-1BE3-4129-B261-15B4AF431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  <a:effectLst/>
        </p:spPr>
        <p:txBody>
          <a:bodyPr vert="horz" lIns="0" tIns="0" rIns="0" bIns="0" rtlCol="0" anchor="b">
            <a:noAutofit/>
          </a:bodyPr>
          <a:lstStyle>
            <a:lvl1pPr>
              <a:defRPr lang="en-US" dirty="0"/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Edit master title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03D7FC7-5652-472E-8C83-E01045B2CC1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84508" y="1656428"/>
            <a:ext cx="11770383" cy="4842240"/>
          </a:xfrm>
        </p:spPr>
        <p:txBody>
          <a:bodyPr vert="horz" lIns="0" tIns="0" rIns="0" bIns="0" rtlCol="0">
            <a:noAutofit/>
          </a:bodyPr>
          <a:lstStyle>
            <a:lvl1pPr marL="244500" indent="-244500">
              <a:buClr>
                <a:schemeClr val="tx1"/>
              </a:buClr>
              <a:buFont typeface="Wingdings" panose="05000000000000000000" pitchFamily="2" charset="2"/>
              <a:buChar char="§"/>
              <a:defRPr lang="en-US" sz="1698" noProof="0" dirty="0">
                <a:solidFill>
                  <a:schemeClr val="tx1"/>
                </a:solidFill>
              </a:defRPr>
            </a:lvl1pPr>
            <a:lvl2pPr marL="496973" indent="-303238">
              <a:buClr>
                <a:schemeClr val="tx1"/>
              </a:buClr>
              <a:buFont typeface="Symbol" panose="05050102010706020507" pitchFamily="18" charset="2"/>
              <a:buChar char="-"/>
              <a:defRPr lang="en-US" sz="1698" noProof="0" dirty="0">
                <a:solidFill>
                  <a:schemeClr val="tx1"/>
                </a:solidFill>
              </a:defRPr>
            </a:lvl2pPr>
            <a:lvl3pPr marL="694078" indent="-303238">
              <a:buClr>
                <a:schemeClr val="tx1"/>
              </a:buClr>
              <a:buFont typeface="Symbol" panose="05050102010706020507" pitchFamily="18" charset="2"/>
              <a:buChar char="-"/>
              <a:defRPr lang="en-US" sz="1486" noProof="0" dirty="0">
                <a:solidFill>
                  <a:schemeClr val="tx1"/>
                </a:solidFill>
              </a:defRPr>
            </a:lvl3pPr>
            <a:lvl4pPr marL="754725" indent="-181943">
              <a:buClr>
                <a:schemeClr val="tx1"/>
              </a:buClr>
              <a:buFont typeface="Symbol" panose="05050102010706020507" pitchFamily="18" charset="2"/>
              <a:buChar char="-"/>
              <a:defRPr lang="en-US" sz="1273" noProof="0" dirty="0">
                <a:solidFill>
                  <a:schemeClr val="tx1"/>
                </a:solidFill>
              </a:defRPr>
            </a:lvl4pPr>
            <a:lvl5pPr marL="938352" indent="-181943">
              <a:buClr>
                <a:schemeClr val="tx1"/>
              </a:buClr>
              <a:buFont typeface="Symbol" panose="05050102010706020507" pitchFamily="18" charset="2"/>
              <a:buChar char="-"/>
              <a:defRPr lang="en-US" sz="1273" baseline="0" noProof="0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bg1">
                  <a:lumMod val="65000"/>
                </a:schemeClr>
              </a:buClr>
            </a:pPr>
            <a:r>
              <a:rPr lang="en-US" noProof="0" dirty="0"/>
              <a:t>Edit text master format</a:t>
            </a:r>
            <a:br>
              <a:rPr lang="en-US" noProof="0" dirty="0"/>
            </a:br>
            <a:r>
              <a:rPr lang="en-US" noProof="0" dirty="0"/>
              <a:t>It’s allowed to use font sizes from 14pt to 18 pt – depending on the amount/characters of text. It’s not allowed to enlarge the text box – the text always has to fit in the text box. It’s only allowed to use the defined template colors.</a:t>
            </a:r>
          </a:p>
          <a:p>
            <a:pPr lvl="1">
              <a:buClr>
                <a:schemeClr val="bg1">
                  <a:lumMod val="65000"/>
                </a:schemeClr>
              </a:buClr>
            </a:pPr>
            <a:r>
              <a:rPr lang="en-US" noProof="0" dirty="0"/>
              <a:t>Second Level</a:t>
            </a:r>
          </a:p>
          <a:p>
            <a:pPr lvl="2">
              <a:buClr>
                <a:schemeClr val="bg1">
                  <a:lumMod val="65000"/>
                </a:schemeClr>
              </a:buClr>
            </a:pPr>
            <a:r>
              <a:rPr lang="en-US" noProof="0" dirty="0"/>
              <a:t>Third Level</a:t>
            </a:r>
          </a:p>
          <a:p>
            <a:pPr lvl="3">
              <a:buClr>
                <a:schemeClr val="bg1">
                  <a:lumMod val="65000"/>
                </a:schemeClr>
              </a:buClr>
            </a:pPr>
            <a:r>
              <a:rPr lang="en-US" noProof="0" dirty="0"/>
              <a:t>Fourth Level</a:t>
            </a:r>
          </a:p>
          <a:p>
            <a:pPr lvl="4">
              <a:buClr>
                <a:schemeClr val="bg1">
                  <a:lumMod val="65000"/>
                </a:schemeClr>
              </a:buClr>
            </a:pPr>
            <a:r>
              <a:rPr lang="en-US" noProof="0" dirty="0"/>
              <a:t>Fifth Level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0160190B-0048-4000-BDD8-EDCAC1F7224F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3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614116"/>
          </a:xfrm>
        </p:spPr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3886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2400"/>
            </a:lvl5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lvl="0"/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59448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2023" y="2080860"/>
            <a:ext cx="10997406" cy="1452880"/>
          </a:xfrm>
        </p:spPr>
        <p:txBody>
          <a:bodyPr anchor="b"/>
          <a:lstStyle>
            <a:lvl1pPr algn="ctr">
              <a:defRPr sz="5700" b="0" cap="none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2023" y="3842183"/>
            <a:ext cx="10997406" cy="1600199"/>
          </a:xfrm>
        </p:spPr>
        <p:txBody>
          <a:bodyPr anchor="t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8081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29616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442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9232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4040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8848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365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846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dirty="0"/>
              <a:t>Mastertextformat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648081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418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80586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002493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140462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97943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731859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A056D619-FB13-40A1-83C8-228C3242571A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6A5E1CF-5F42-48E3-811E-72A0F44861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 lIns="0" rIns="0"/>
          <a:lstStyle>
            <a:lvl1pPr>
              <a:defRPr/>
            </a:lvl1pPr>
          </a:lstStyle>
          <a:p>
            <a:r>
              <a:rPr lang="en-US" noProof="0" dirty="0"/>
              <a:t>Edit master title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466D5374-3998-421C-8D57-CB4A8BCBBCF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37054" y="2492160"/>
            <a:ext cx="3617836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44790D49-4493-4E84-8A22-055866DB90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60781" y="2492160"/>
            <a:ext cx="3616563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131C1DC4-B994-4244-872F-50BEC69FAD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508" y="2492160"/>
            <a:ext cx="3616120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1" name="Textplatzhalter 4">
            <a:extLst>
              <a:ext uri="{FF2B5EF4-FFF2-40B4-BE49-F238E27FC236}">
                <a16:creationId xmlns:a16="http://schemas.microsoft.com/office/drawing/2014/main" id="{3A011296-E292-479F-8F4D-AD9FA4310E7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508" y="1509120"/>
            <a:ext cx="3617836" cy="986880"/>
          </a:xfrm>
          <a:solidFill>
            <a:schemeClr val="accent1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23657D6C-AAD9-4A94-9FC3-B4976795CF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60781" y="1509120"/>
            <a:ext cx="3617836" cy="986880"/>
          </a:xfrm>
          <a:solidFill>
            <a:schemeClr val="accent2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47148AD1-52C6-473E-915A-41326EAAC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37054" y="1509120"/>
            <a:ext cx="3617836" cy="986880"/>
          </a:xfrm>
          <a:solidFill>
            <a:schemeClr val="accent3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</p:spTree>
    <p:extLst>
      <p:ext uri="{BB962C8B-B14F-4D97-AF65-F5344CB8AC3E}">
        <p14:creationId xmlns:p14="http://schemas.microsoft.com/office/powerpoint/2010/main" val="3935030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ly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A58F5988-2F8A-FC46-B779-E92988D9B880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C52D3A8-61ED-40DD-874B-AA7B44A2F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054876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6DD733-DEE0-4A41-B24D-F04B8E2EAC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 lIns="0" rIns="0"/>
          <a:lstStyle>
            <a:lvl1pPr>
              <a:defRPr/>
            </a:lvl1pPr>
          </a:lstStyle>
          <a:p>
            <a:r>
              <a:rPr lang="en-US" noProof="0" dirty="0"/>
              <a:t>Edit master title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AB768FCD-6F89-46B5-9AC3-EB0D41E5D678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E5BA661-0395-4A12-99CD-2D797E40EDB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84508" y="1655040"/>
            <a:ext cx="5696086" cy="4842240"/>
          </a:xfrm>
        </p:spPr>
        <p:txBody>
          <a:bodyPr lIns="0">
            <a:noAutofit/>
          </a:bodyPr>
          <a:lstStyle>
            <a:lvl1pPr marL="244500" indent="-244500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lang="en-US" sz="1698" kern="1200" baseline="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96642" indent="-30180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698" kern="1200" baseline="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695298" indent="-30180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486" kern="120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56423" indent="-18337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tabLst/>
              <a:defRPr lang="en-US" sz="1273" kern="120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39799" indent="-18337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tabLst/>
              <a:defRPr lang="en-US" sz="1273" kern="1200" baseline="0" noProof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 noProof="0" dirty="0"/>
              <a:t>Edit text master format</a:t>
            </a:r>
            <a:br>
              <a:rPr lang="en-US" noProof="0" dirty="0"/>
            </a:br>
            <a:r>
              <a:rPr lang="en-US" noProof="0" dirty="0"/>
              <a:t>It’s allowed to use font sizes from 14pt to 18 pt – depending on the amount/characters of text. It’s not allowed to enlarge the text box – the text always has to fit in the text box. It’s only allowed to use the defined template colors.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F7A1026C-D313-473E-B2C6-08C93A6F966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57743" y="1655040"/>
            <a:ext cx="5696086" cy="4842240"/>
          </a:xfrm>
        </p:spPr>
        <p:txBody>
          <a:bodyPr lIns="0">
            <a:noAutofit/>
          </a:bodyPr>
          <a:lstStyle>
            <a:lvl1pPr marL="244500" indent="-244500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lang="en-US" sz="1698" kern="1200" baseline="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96642" indent="-30180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698" kern="1200" baseline="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695298" indent="-30180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486" kern="120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56423" indent="-18337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273" kern="1200" noProof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39799" indent="-183375" algn="l" defTabSz="1293783" rtl="0" eaLnBrk="1" latinLnBrk="0" hangingPunct="1">
              <a:spcBef>
                <a:spcPts val="0"/>
              </a:spcBef>
              <a:spcAft>
                <a:spcPts val="849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lang="en-US" sz="1273" kern="1200" baseline="0" noProof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 noProof="0" dirty="0"/>
              <a:t>Edit text master format</a:t>
            </a:r>
            <a:br>
              <a:rPr lang="en-US" noProof="0" dirty="0"/>
            </a:br>
            <a:r>
              <a:rPr lang="en-US" noProof="0" dirty="0"/>
              <a:t>It’s allowed to use font sizes from 14pt to 18 pt – depending on the amount/characters of text. It’s not allowed to enlarge the text box – the text always has to fit in the text box. It’s only allowed to use the defined template colors.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693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 userDrawn="1"/>
        </p:nvSpPr>
        <p:spPr>
          <a:xfrm>
            <a:off x="1" y="715716"/>
            <a:ext cx="610968" cy="614116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" name="Rechteck 6"/>
          <p:cNvSpPr/>
          <p:nvPr userDrawn="1"/>
        </p:nvSpPr>
        <p:spPr>
          <a:xfrm>
            <a:off x="0" y="6707200"/>
            <a:ext cx="12938125" cy="614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1219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80588" y="2251220"/>
            <a:ext cx="11877840" cy="438862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0588" y="6782073"/>
            <a:ext cx="11715625" cy="2188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400" b="1">
                <a:solidFill>
                  <a:srgbClr val="000000"/>
                </a:solidFill>
              </a:defRPr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" y="715717"/>
            <a:ext cx="610968" cy="614116"/>
          </a:xfrm>
          <a:prstGeom prst="rect">
            <a:avLst/>
          </a:prstGeom>
        </p:spPr>
        <p:txBody>
          <a:bodyPr vert="horz" lIns="0" tIns="64808" rIns="0" bIns="64808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4B64EC4D-37E3-EF42-B9AB-6337577588CB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8" name="Gerade Verbindung 17"/>
          <p:cNvCxnSpPr/>
          <p:nvPr userDrawn="1"/>
        </p:nvCxnSpPr>
        <p:spPr bwMode="auto">
          <a:xfrm>
            <a:off x="880588" y="715716"/>
            <a:ext cx="11868855" cy="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Bild 21" descr="TU-Graz-logo-RGB-echte-Farbwerte.jp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017" y="150773"/>
            <a:ext cx="1226426" cy="45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2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1" r:id="rId10"/>
  </p:sldLayoutIdLst>
  <p:hf hdr="0" dt="0"/>
  <p:txStyles>
    <p:titleStyle>
      <a:lvl1pPr algn="l" defTabSz="648081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48081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05051" indent="-405051" algn="l" defTabSz="648081" rtl="0" eaLnBrk="1" latinLnBrk="0" hangingPunct="1">
        <a:spcBef>
          <a:spcPct val="20000"/>
        </a:spcBef>
        <a:buClr>
          <a:srgbClr val="F70146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0893" indent="-380298" algn="l" defTabSz="648081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03738" indent="-382548" algn="l" defTabSz="64808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Wingdings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6752" indent="0" algn="l" defTabSz="648081" rtl="0" eaLnBrk="1" latinLnBrk="0" hangingPunct="1">
        <a:spcBef>
          <a:spcPct val="20000"/>
        </a:spcBef>
        <a:buFont typeface="Lucida Grande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564446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12527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60608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508689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81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96162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44243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40405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486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36567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184648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rla-simulator/carla" TargetMode="External"/><Relationship Id="rId3" Type="http://schemas.microsoft.com/office/2007/relationships/media" Target="../media/media2.mp4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rla-simulator/carla" TargetMode="External"/><Relationship Id="rId3" Type="http://schemas.microsoft.com/office/2007/relationships/media" Target="../media/media6.mp4"/><Relationship Id="rId7" Type="http://schemas.openxmlformats.org/officeDocument/2006/relationships/image" Target="../media/image1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B44B-A265-C550-2E39-567808409E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589" y="1895343"/>
            <a:ext cx="8659375" cy="3073286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Method of Hyperparameter Optimization of a Genetic Algorithm applied in Critical Scenario Generation for Autonomous Vehicles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Master‘s Thesis Presentation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116762-FD44-AC4B-A022-08C897AC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0589" y="5370549"/>
            <a:ext cx="8659375" cy="803840"/>
          </a:xfrm>
        </p:spPr>
        <p:txBody>
          <a:bodyPr/>
          <a:lstStyle/>
          <a:p>
            <a:r>
              <a:rPr lang="en-US" dirty="0"/>
              <a:t>Daniel Sumann</a:t>
            </a:r>
          </a:p>
          <a:p>
            <a:r>
              <a:rPr lang="de-AT" sz="1600" dirty="0"/>
              <a:t>Graz University of Technology, Austria</a:t>
            </a:r>
          </a:p>
        </p:txBody>
      </p:sp>
    </p:spTree>
    <p:extLst>
      <p:ext uri="{BB962C8B-B14F-4D97-AF65-F5344CB8AC3E}">
        <p14:creationId xmlns:p14="http://schemas.microsoft.com/office/powerpoint/2010/main" val="944819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31127-5E19-4EB0-1126-4607D141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 – Taguchi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4E487-2D6A-ADA4-15E1-41D023DD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2"/>
            <a:ext cx="11877840" cy="43192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16 experiment runs, to optimize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Three 4-level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Four 2-level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and investigate one interaction between two factors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run was repeated 8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showed that the most significant hyperparameters are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Selection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Crossover Type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Mutation Probability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56996-4DBF-4DA3-984E-349C8306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6DD6E-159C-56B0-AF64-0938415D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10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E9F50-81D6-0674-47A0-2AA76117E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276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22AC-B5BC-E27E-5BC0-6D4FC4D1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Algorithms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0F2C1-39BD-C78F-89F0-16CE992C7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54399-31FB-4ACA-0D2D-B3325A5F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F40A63-E3C2-CB78-018D-5781E5A20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01E927-941C-B9B4-1184-16EBC8FB5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681420"/>
              </p:ext>
            </p:extLst>
          </p:nvPr>
        </p:nvGraphicFramePr>
        <p:xfrm>
          <a:off x="1440487" y="2698639"/>
          <a:ext cx="9979109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29413">
                  <a:extLst>
                    <a:ext uri="{9D8B030D-6E8A-4147-A177-3AD203B41FA5}">
                      <a16:colId xmlns:a16="http://schemas.microsoft.com/office/drawing/2014/main" val="1876705385"/>
                    </a:ext>
                  </a:extLst>
                </a:gridCol>
                <a:gridCol w="3005958">
                  <a:extLst>
                    <a:ext uri="{9D8B030D-6E8A-4147-A177-3AD203B41FA5}">
                      <a16:colId xmlns:a16="http://schemas.microsoft.com/office/drawing/2014/main" val="539776839"/>
                    </a:ext>
                  </a:extLst>
                </a:gridCol>
                <a:gridCol w="2843738">
                  <a:extLst>
                    <a:ext uri="{9D8B030D-6E8A-4147-A177-3AD203B41FA5}">
                      <a16:colId xmlns:a16="http://schemas.microsoft.com/office/drawing/2014/main" val="1879083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Taguchi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559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Generations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941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Population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080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Two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Uniform 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6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802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Mutation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89985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0901DC6-9BE2-BC05-135E-B88BB66F1BA2}"/>
              </a:ext>
            </a:extLst>
          </p:cNvPr>
          <p:cNvSpPr/>
          <p:nvPr/>
        </p:nvSpPr>
        <p:spPr>
          <a:xfrm>
            <a:off x="5580804" y="2213663"/>
            <a:ext cx="5830570" cy="4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Hyperparameter</a:t>
            </a:r>
            <a:r>
              <a:rPr lang="en-GB" dirty="0"/>
              <a:t> </a:t>
            </a:r>
            <a:r>
              <a:rPr lang="en-GB" b="1" dirty="0"/>
              <a:t>Combinations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876878-34FF-D347-B4E3-96735357D662}"/>
              </a:ext>
            </a:extLst>
          </p:cNvPr>
          <p:cNvSpPr txBox="1"/>
          <p:nvPr/>
        </p:nvSpPr>
        <p:spPr>
          <a:xfrm>
            <a:off x="2306351" y="6007497"/>
            <a:ext cx="8325421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Table showing resulting hyperparameter settings from both optimization methods</a:t>
            </a:r>
          </a:p>
        </p:txBody>
      </p:sp>
    </p:spTree>
    <p:extLst>
      <p:ext uri="{BB962C8B-B14F-4D97-AF65-F5344CB8AC3E}">
        <p14:creationId xmlns:p14="http://schemas.microsoft.com/office/powerpoint/2010/main" val="240750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DEFD-9ED9-9C08-1056-5329C6A6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0CF2-534E-11DF-C35E-6656E8541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Comparison between: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Optimized</a:t>
            </a:r>
            <a:r>
              <a:rPr lang="en-GB" dirty="0"/>
              <a:t> Genetic Algorithm – uses the resulting settings from the 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Default</a:t>
            </a:r>
            <a:r>
              <a:rPr lang="en-GB" dirty="0"/>
              <a:t> Genetic Algorithm – uses best settings from the literature review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Random</a:t>
            </a:r>
            <a:r>
              <a:rPr lang="en-GB" dirty="0"/>
              <a:t>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algorithm was tested 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4 different start scenarios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Each experiment repeated 10 times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92A47-1885-024D-F050-B846AB01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536CC-C2F6-F8EF-EA52-87A7AB4A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B61371-2FD0-3402-160F-EEEA972B5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007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8A820-C580-A31B-B06E-BC72A079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Evaluation: Start Scenario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98410-930A-CB04-2897-C3014D5EE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504" y="3402043"/>
            <a:ext cx="3341216" cy="95594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19 Vehicles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10 Pedestrians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137D4-2536-D911-04CB-2521F48E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9A42-0E9D-C1F7-0584-1DB36677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4264C-C396-2092-192B-DE85C90466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1AD26B-0858-E124-961E-A06B238744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5619493" y="1004550"/>
            <a:ext cx="4807469" cy="57509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A03F0E-C9DB-0F3B-60E3-A6E7A5DF6720}"/>
              </a:ext>
            </a:extLst>
          </p:cNvPr>
          <p:cNvSpPr txBox="1"/>
          <p:nvPr/>
        </p:nvSpPr>
        <p:spPr>
          <a:xfrm>
            <a:off x="5237786" y="6283752"/>
            <a:ext cx="605550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Road map with initial positions of vehicles and pedestrians</a:t>
            </a:r>
          </a:p>
        </p:txBody>
      </p:sp>
    </p:spTree>
    <p:extLst>
      <p:ext uri="{BB962C8B-B14F-4D97-AF65-F5344CB8AC3E}">
        <p14:creationId xmlns:p14="http://schemas.microsoft.com/office/powerpoint/2010/main" val="1091009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4CA0CD0D-72D4-5E78-8353-D0A13AA2F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975" y="1777786"/>
            <a:ext cx="8660725" cy="43295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179159-FD19-D4DB-3771-0793647D0678}"/>
              </a:ext>
            </a:extLst>
          </p:cNvPr>
          <p:cNvSpPr txBox="1"/>
          <p:nvPr/>
        </p:nvSpPr>
        <p:spPr>
          <a:xfrm>
            <a:off x="4557866" y="6260015"/>
            <a:ext cx="4523284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600" dirty="0"/>
              <a:t>Boxplots of evaluation results over ten repetitions</a:t>
            </a:r>
          </a:p>
        </p:txBody>
      </p:sp>
    </p:spTree>
    <p:extLst>
      <p:ext uri="{BB962C8B-B14F-4D97-AF65-F5344CB8AC3E}">
        <p14:creationId xmlns:p14="http://schemas.microsoft.com/office/powerpoint/2010/main" val="2557776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Genetic Algorithm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15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78CCA7-5B7C-CD19-569E-5B552BF35022}"/>
              </a:ext>
            </a:extLst>
          </p:cNvPr>
          <p:cNvGrpSpPr/>
          <p:nvPr/>
        </p:nvGrpSpPr>
        <p:grpSpPr>
          <a:xfrm>
            <a:off x="187787" y="1900367"/>
            <a:ext cx="12570641" cy="4269316"/>
            <a:chOff x="305485" y="1900367"/>
            <a:chExt cx="12570641" cy="4269316"/>
          </a:xfrm>
        </p:grpSpPr>
        <p:pic>
          <p:nvPicPr>
            <p:cNvPr id="16" name="Picture 15" descr="A graph of different generations&#10;&#10;Description automatically generated with medium confidence">
              <a:extLst>
                <a:ext uri="{FF2B5EF4-FFF2-40B4-BE49-F238E27FC236}">
                  <a16:creationId xmlns:a16="http://schemas.microsoft.com/office/drawing/2014/main" id="{F050E234-8B5A-958C-4248-D198006DF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0805" y="1900367"/>
              <a:ext cx="6285321" cy="4269316"/>
            </a:xfrm>
            <a:prstGeom prst="rect">
              <a:avLst/>
            </a:prstGeom>
          </p:spPr>
        </p:pic>
        <p:pic>
          <p:nvPicPr>
            <p:cNvPr id="18" name="Picture 17" descr="A graph showing the growth of the generation&#10;&#10;Description automatically generated with medium confidence">
              <a:extLst>
                <a:ext uri="{FF2B5EF4-FFF2-40B4-BE49-F238E27FC236}">
                  <a16:creationId xmlns:a16="http://schemas.microsoft.com/office/drawing/2014/main" id="{407E000B-8B30-5B52-4673-9CE0BDC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5485" y="1900367"/>
              <a:ext cx="6285320" cy="426931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ACBF16A-D788-C0F5-E372-AD6E1CA36EC5}"/>
              </a:ext>
            </a:extLst>
          </p:cNvPr>
          <p:cNvSpPr txBox="1"/>
          <p:nvPr/>
        </p:nvSpPr>
        <p:spPr>
          <a:xfrm>
            <a:off x="1057237" y="6243363"/>
            <a:ext cx="5305298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600" dirty="0"/>
              <a:t>Graph showing fitness per generation over ten repetitions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9664F0-C3A6-79F5-B481-EAA159DE768C}"/>
              </a:ext>
            </a:extLst>
          </p:cNvPr>
          <p:cNvSpPr txBox="1"/>
          <p:nvPr/>
        </p:nvSpPr>
        <p:spPr>
          <a:xfrm>
            <a:off x="6883769" y="6243363"/>
            <a:ext cx="5463996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600" dirty="0"/>
              <a:t>Graph showing diversity per generation over ten repetitions</a:t>
            </a:r>
          </a:p>
        </p:txBody>
      </p:sp>
    </p:spTree>
    <p:extLst>
      <p:ext uri="{BB962C8B-B14F-4D97-AF65-F5344CB8AC3E}">
        <p14:creationId xmlns:p14="http://schemas.microsoft.com/office/powerpoint/2010/main" val="2402242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9477B-B002-2C1E-8A15-40CFEE24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E3B00-35B4-3F2F-3D60-984402A4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5175902" cy="1870349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after pedestrian crossing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violates path of EGO vehicle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FE3EF3-9B7E-DF60-C0D0-A36CCD50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CC55-B70E-0DFF-3406-962999A0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B87C0D-87A9-C600-C9A8-8C7903F8C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615428D5-8064-9F07-72C3-489EC175E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74165" y="3732500"/>
            <a:ext cx="5175902" cy="2911444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08B1A572-0776-C0BB-A37A-9217D6AEAE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74165" y="746155"/>
            <a:ext cx="5175902" cy="29114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248096-E658-0B5F-7EC4-F0943FA33A92}"/>
              </a:ext>
            </a:extLst>
          </p:cNvPr>
          <p:cNvSpPr txBox="1"/>
          <p:nvPr/>
        </p:nvSpPr>
        <p:spPr>
          <a:xfrm>
            <a:off x="1188058" y="5527949"/>
            <a:ext cx="5175902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800" dirty="0"/>
              <a:t>Situation generated using Optimized Genetic Algorithm and rendered using CARLA Simulator (</a:t>
            </a:r>
            <a:r>
              <a:rPr lang="en-GB" sz="1800" dirty="0">
                <a:hlinkClick r:id="rId8"/>
              </a:rPr>
              <a:t>https://github.com/carla-simulator/carla</a:t>
            </a:r>
            <a:r>
              <a:rPr lang="en-GB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78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6B68-AF19-21D4-EFD9-71C00919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CDC4-A4EA-59BC-627B-D9D3B3CF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79632"/>
            <a:ext cx="5194391" cy="16916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inside junction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ignores right of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77580-3E44-8E30-F7FD-0A2C2924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D992F-A0A2-69D5-755D-85D537969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67E72F-E611-EDB9-2571-11D928BB15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F3E8EDF4-FF3F-3343-CBE1-7A16AFDFE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7908" y="3733454"/>
            <a:ext cx="5229779" cy="2941751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ADDDD41E-B837-92DE-794D-5736D27D1C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97906" y="742620"/>
            <a:ext cx="5229781" cy="29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3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43ED-9A13-86EA-1103-CCB5DEA4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329D-A21A-32E3-99B1-75A91F34B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4374584" cy="18703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Kid is occluded by Truck and runs over road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2E267-088A-93FA-5242-67B55E2C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70945F-004F-1E91-6CFB-49A08A74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DAF01E-6EC2-00D1-1BD9-B3C18789D9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rear_view_compressed">
            <a:hlinkClick r:id="" action="ppaction://media"/>
            <a:extLst>
              <a:ext uri="{FF2B5EF4-FFF2-40B4-BE49-F238E27FC236}">
                <a16:creationId xmlns:a16="http://schemas.microsoft.com/office/drawing/2014/main" id="{54684F27-12D6-F597-FD91-B78BFF9E3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67512" y="3689925"/>
            <a:ext cx="5192797" cy="2920948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2FED689E-1620-3E4B-FF27-7E3F32D262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67512" y="736652"/>
            <a:ext cx="5192797" cy="2920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DD5FA6-10E5-5EB1-4054-76AA1979E261}"/>
              </a:ext>
            </a:extLst>
          </p:cNvPr>
          <p:cNvSpPr txBox="1"/>
          <p:nvPr/>
        </p:nvSpPr>
        <p:spPr>
          <a:xfrm>
            <a:off x="1188058" y="5527949"/>
            <a:ext cx="5175902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GB" sz="1800" dirty="0"/>
              <a:t>Situation generated using Optimized Genetic Algorithm and rendered using CARLA Simulator (</a:t>
            </a:r>
            <a:r>
              <a:rPr lang="en-GB" sz="1800" dirty="0">
                <a:hlinkClick r:id="rId8"/>
              </a:rPr>
              <a:t>https://github.com/carla-simulator/carla</a:t>
            </a:r>
            <a:r>
              <a:rPr lang="en-GB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624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2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84245-C014-5FBF-3CB4-7D1610E0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A19B6-F72F-2EAC-C242-1963E47A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19</a:t>
            </a:fld>
            <a:endParaRPr lang="de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D7679A-34B2-6EBF-8330-3D407D5FB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6BA704-E110-038C-408D-6C8E5ED6FB6C}"/>
              </a:ext>
            </a:extLst>
          </p:cNvPr>
          <p:cNvSpPr txBox="1"/>
          <p:nvPr/>
        </p:nvSpPr>
        <p:spPr>
          <a:xfrm>
            <a:off x="1587006" y="2711669"/>
            <a:ext cx="9764111" cy="101566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34996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A08F-7FD7-5877-F94E-E6017A62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C6DB7-CE49-8FB7-CAAB-31E7B6753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Method for critical traffic scenario generation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Can be used to validate safety of </a:t>
            </a:r>
            <a:r>
              <a:rPr lang="en-US" dirty="0"/>
              <a:t>autonomous driving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Implementation:</a:t>
            </a:r>
            <a:endParaRPr lang="en-US" dirty="0"/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Autonomous driving functionality is applied on the EGO vehicle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Genetic Algorithm optimizes </a:t>
            </a:r>
            <a:r>
              <a:rPr lang="en-GB" dirty="0"/>
              <a:t>the criticality of the traffic scenario</a:t>
            </a:r>
          </a:p>
          <a:p>
            <a:pPr marL="1598093" lvl="2" indent="-457200">
              <a:buFont typeface="Arial" panose="020B0604020202020204" pitchFamily="34" charset="0"/>
              <a:buChar char="•"/>
            </a:pPr>
            <a:r>
              <a:rPr lang="en-GB" dirty="0"/>
              <a:t>Controls all other vehicles and pedestrians (NPCs) in the simulation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GB" dirty="0"/>
              <a:t>The Cumulated Emergency Brake Duration of the EGO vehicle serves as the criticality measure</a:t>
            </a:r>
          </a:p>
          <a:p>
            <a:pPr lvl="1" indent="0">
              <a:buNone/>
            </a:pP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03CC7-F22B-2734-4221-9EE11B4F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32803-C7F8-A26F-772B-76967486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4227A5-F377-5DDB-90EC-F99777586A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668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477E8F-F0FF-0AEB-C263-B977D9CB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4CEA9-E484-9388-7001-5E0DA2A91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John H. Holland (</a:t>
            </a:r>
            <a:r>
              <a:rPr lang="en-GB" dirty="0"/>
              <a:t>1975</a:t>
            </a:r>
            <a:r>
              <a:rPr lang="en-US" dirty="0"/>
              <a:t>). </a:t>
            </a:r>
            <a:r>
              <a:rPr lang="en-US" b="1" dirty="0"/>
              <a:t>Adaptation in Natural and Artificial Systems: An 	Introductory Analysis with Applications to Biology, Control, and Artificial 	Intelligence.</a:t>
            </a:r>
            <a:r>
              <a:rPr lang="en-US" dirty="0"/>
              <a:t> ISBN: </a:t>
            </a:r>
            <a:r>
              <a:rPr lang="en-US" i="1" dirty="0"/>
              <a:t>978-0-262-27555-2</a:t>
            </a:r>
            <a:r>
              <a:rPr lang="en-US" dirty="0"/>
              <a:t>.</a:t>
            </a:r>
          </a:p>
          <a:p>
            <a:pPr>
              <a:spcBef>
                <a:spcPts val="0"/>
              </a:spcBef>
            </a:pPr>
            <a:r>
              <a:rPr lang="en-US" dirty="0"/>
              <a:t>Ranjit K. Roy (1990). </a:t>
            </a:r>
            <a:r>
              <a:rPr lang="en-US" b="1" dirty="0"/>
              <a:t>A primer on the Taguchi method</a:t>
            </a:r>
            <a:r>
              <a:rPr lang="en-US" dirty="0"/>
              <a:t>. ISBN: </a:t>
            </a:r>
            <a:r>
              <a:rPr lang="en-US" i="1" dirty="0"/>
              <a:t>978-0-442-23729-5</a:t>
            </a:r>
          </a:p>
          <a:p>
            <a:pPr>
              <a:spcBef>
                <a:spcPts val="0"/>
              </a:spcBef>
            </a:pP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0D63008-FB56-FFA1-53F7-F174B9D5F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6B37F8-4ED9-6679-3B14-37AB266D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20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8AF649B-B6CB-4B0B-4FE3-9983561060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420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457C280-0066-EC69-DA12-C52D0FE1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6A3033-B1C3-99FF-9A3D-762B55B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21</a:t>
            </a:fld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233230-7212-792E-AE95-23FC62B7C8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141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0541-DAB5-33A1-461B-A3A493E19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861" y="222347"/>
            <a:ext cx="11770383" cy="940800"/>
          </a:xfrm>
        </p:spPr>
        <p:txBody>
          <a:bodyPr/>
          <a:lstStyle/>
          <a:p>
            <a:r>
              <a:rPr lang="en-GB" dirty="0"/>
              <a:t>Behaviour Tree</a:t>
            </a:r>
          </a:p>
        </p:txBody>
      </p:sp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9C7D9BD-1377-D753-8F76-65681EBBE38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50" y="1826384"/>
            <a:ext cx="9339709" cy="4498020"/>
          </a:xfrm>
        </p:spPr>
      </p:pic>
    </p:spTree>
    <p:extLst>
      <p:ext uri="{BB962C8B-B14F-4D97-AF65-F5344CB8AC3E}">
        <p14:creationId xmlns:p14="http://schemas.microsoft.com/office/powerpoint/2010/main" val="1996894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C1FA-9EE9-269D-19DA-3F6D015D6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Chromosome encodings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4B56064-A9A7-1DC3-B4AA-188B63C244EC}"/>
              </a:ext>
            </a:extLst>
          </p:cNvPr>
          <p:cNvSpPr txBox="1"/>
          <p:nvPr/>
        </p:nvSpPr>
        <p:spPr>
          <a:xfrm>
            <a:off x="2631350" y="2944176"/>
            <a:ext cx="4101026" cy="3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Corresponds to timestep 1 (0.5 seconds)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C8AA661-059B-B4DB-8FBB-7889156D6C65}"/>
              </a:ext>
            </a:extLst>
          </p:cNvPr>
          <p:cNvSpPr/>
          <p:nvPr/>
        </p:nvSpPr>
        <p:spPr>
          <a:xfrm>
            <a:off x="585127" y="2054215"/>
            <a:ext cx="11907804" cy="8086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51" name="Flowchart: Process 50">
            <a:extLst>
              <a:ext uri="{FF2B5EF4-FFF2-40B4-BE49-F238E27FC236}">
                <a16:creationId xmlns:a16="http://schemas.microsoft.com/office/drawing/2014/main" id="{42EF721A-31D8-3C4F-3603-DDDDAEBF517B}"/>
              </a:ext>
            </a:extLst>
          </p:cNvPr>
          <p:cNvSpPr/>
          <p:nvPr/>
        </p:nvSpPr>
        <p:spPr>
          <a:xfrm>
            <a:off x="758142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52" name="Flowchart: Process 51">
            <a:extLst>
              <a:ext uri="{FF2B5EF4-FFF2-40B4-BE49-F238E27FC236}">
                <a16:creationId xmlns:a16="http://schemas.microsoft.com/office/drawing/2014/main" id="{6C67D2C1-DDE9-F01B-1D59-F8463CE1C1AF}"/>
              </a:ext>
            </a:extLst>
          </p:cNvPr>
          <p:cNvSpPr/>
          <p:nvPr/>
        </p:nvSpPr>
        <p:spPr>
          <a:xfrm>
            <a:off x="1343704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53" name="Flowchart: Process 52">
            <a:extLst>
              <a:ext uri="{FF2B5EF4-FFF2-40B4-BE49-F238E27FC236}">
                <a16:creationId xmlns:a16="http://schemas.microsoft.com/office/drawing/2014/main" id="{8A8B9020-A32F-ED3E-970A-BE70EAB12E13}"/>
              </a:ext>
            </a:extLst>
          </p:cNvPr>
          <p:cNvSpPr/>
          <p:nvPr/>
        </p:nvSpPr>
        <p:spPr>
          <a:xfrm>
            <a:off x="1929267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54" name="Flowchart: Process 53">
            <a:extLst>
              <a:ext uri="{FF2B5EF4-FFF2-40B4-BE49-F238E27FC236}">
                <a16:creationId xmlns:a16="http://schemas.microsoft.com/office/drawing/2014/main" id="{8B56102B-B4FB-DB32-E770-0C56DF46AC89}"/>
              </a:ext>
            </a:extLst>
          </p:cNvPr>
          <p:cNvSpPr/>
          <p:nvPr/>
        </p:nvSpPr>
        <p:spPr>
          <a:xfrm>
            <a:off x="2514829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D6174FFF-298B-E8CB-6FE5-7AE221380CC9}"/>
              </a:ext>
            </a:extLst>
          </p:cNvPr>
          <p:cNvSpPr/>
          <p:nvPr/>
        </p:nvSpPr>
        <p:spPr>
          <a:xfrm>
            <a:off x="3100392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56" name="Flowchart: Process 55">
            <a:extLst>
              <a:ext uri="{FF2B5EF4-FFF2-40B4-BE49-F238E27FC236}">
                <a16:creationId xmlns:a16="http://schemas.microsoft.com/office/drawing/2014/main" id="{DCBD5F8A-1FC7-390E-F87D-1F6CEE60E103}"/>
              </a:ext>
            </a:extLst>
          </p:cNvPr>
          <p:cNvSpPr/>
          <p:nvPr/>
        </p:nvSpPr>
        <p:spPr>
          <a:xfrm>
            <a:off x="3685955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57" name="Flowchart: Process 56">
            <a:extLst>
              <a:ext uri="{FF2B5EF4-FFF2-40B4-BE49-F238E27FC236}">
                <a16:creationId xmlns:a16="http://schemas.microsoft.com/office/drawing/2014/main" id="{D5A2020F-830C-FE9A-6EDF-D0AEF7A07CDE}"/>
              </a:ext>
            </a:extLst>
          </p:cNvPr>
          <p:cNvSpPr/>
          <p:nvPr/>
        </p:nvSpPr>
        <p:spPr>
          <a:xfrm>
            <a:off x="4271517" y="217699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58" name="Flowchart: Process 57">
            <a:extLst>
              <a:ext uri="{FF2B5EF4-FFF2-40B4-BE49-F238E27FC236}">
                <a16:creationId xmlns:a16="http://schemas.microsoft.com/office/drawing/2014/main" id="{88431404-4318-46B6-A598-56ECC29CE389}"/>
              </a:ext>
            </a:extLst>
          </p:cNvPr>
          <p:cNvSpPr/>
          <p:nvPr/>
        </p:nvSpPr>
        <p:spPr>
          <a:xfrm>
            <a:off x="4857080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59" name="Flowchart: Process 58">
            <a:extLst>
              <a:ext uri="{FF2B5EF4-FFF2-40B4-BE49-F238E27FC236}">
                <a16:creationId xmlns:a16="http://schemas.microsoft.com/office/drawing/2014/main" id="{FDD0920B-A539-9641-67BA-D3FC588E263C}"/>
              </a:ext>
            </a:extLst>
          </p:cNvPr>
          <p:cNvSpPr/>
          <p:nvPr/>
        </p:nvSpPr>
        <p:spPr>
          <a:xfrm>
            <a:off x="5446250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60" name="Flowchart: Process 59">
            <a:extLst>
              <a:ext uri="{FF2B5EF4-FFF2-40B4-BE49-F238E27FC236}">
                <a16:creationId xmlns:a16="http://schemas.microsoft.com/office/drawing/2014/main" id="{1ED68F09-3CE8-5146-A8FB-681D6CC233DC}"/>
              </a:ext>
            </a:extLst>
          </p:cNvPr>
          <p:cNvSpPr/>
          <p:nvPr/>
        </p:nvSpPr>
        <p:spPr>
          <a:xfrm>
            <a:off x="6035419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61" name="Flowchart: Process 60">
            <a:extLst>
              <a:ext uri="{FF2B5EF4-FFF2-40B4-BE49-F238E27FC236}">
                <a16:creationId xmlns:a16="http://schemas.microsoft.com/office/drawing/2014/main" id="{EEBBC4D7-31C5-F085-F0E8-E9C3E754DBEC}"/>
              </a:ext>
            </a:extLst>
          </p:cNvPr>
          <p:cNvSpPr/>
          <p:nvPr/>
        </p:nvSpPr>
        <p:spPr>
          <a:xfrm>
            <a:off x="6617375" y="2169123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10</a:t>
            </a:r>
          </a:p>
        </p:txBody>
      </p:sp>
      <p:sp>
        <p:nvSpPr>
          <p:cNvPr id="62" name="Flowchart: Process 61">
            <a:extLst>
              <a:ext uri="{FF2B5EF4-FFF2-40B4-BE49-F238E27FC236}">
                <a16:creationId xmlns:a16="http://schemas.microsoft.com/office/drawing/2014/main" id="{35435DCD-B3AF-1A20-3253-C082E38FAF00}"/>
              </a:ext>
            </a:extLst>
          </p:cNvPr>
          <p:cNvSpPr/>
          <p:nvPr/>
        </p:nvSpPr>
        <p:spPr>
          <a:xfrm>
            <a:off x="7199331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11</a:t>
            </a:r>
          </a:p>
        </p:txBody>
      </p: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54F23100-135E-7CAE-0E70-5938BDAA77E3}"/>
              </a:ext>
            </a:extLst>
          </p:cNvPr>
          <p:cNvSpPr/>
          <p:nvPr/>
        </p:nvSpPr>
        <p:spPr>
          <a:xfrm>
            <a:off x="7788500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12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4A746600-0081-400D-DACE-0A4ACC7899E7}"/>
              </a:ext>
            </a:extLst>
          </p:cNvPr>
          <p:cNvSpPr/>
          <p:nvPr/>
        </p:nvSpPr>
        <p:spPr>
          <a:xfrm>
            <a:off x="8370456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13</a:t>
            </a:r>
          </a:p>
        </p:txBody>
      </p:sp>
      <p:sp>
        <p:nvSpPr>
          <p:cNvPr id="65" name="Flowchart: Process 64">
            <a:extLst>
              <a:ext uri="{FF2B5EF4-FFF2-40B4-BE49-F238E27FC236}">
                <a16:creationId xmlns:a16="http://schemas.microsoft.com/office/drawing/2014/main" id="{78578E80-C396-1B39-2FDC-B6D4E48D73B3}"/>
              </a:ext>
            </a:extLst>
          </p:cNvPr>
          <p:cNvSpPr/>
          <p:nvPr/>
        </p:nvSpPr>
        <p:spPr>
          <a:xfrm>
            <a:off x="8966126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14</a:t>
            </a:r>
          </a:p>
        </p:txBody>
      </p:sp>
      <p:sp>
        <p:nvSpPr>
          <p:cNvPr id="66" name="Flowchart: Process 65">
            <a:extLst>
              <a:ext uri="{FF2B5EF4-FFF2-40B4-BE49-F238E27FC236}">
                <a16:creationId xmlns:a16="http://schemas.microsoft.com/office/drawing/2014/main" id="{57ADB779-368F-D582-8A61-1490DB2AA6DA}"/>
              </a:ext>
            </a:extLst>
          </p:cNvPr>
          <p:cNvSpPr/>
          <p:nvPr/>
        </p:nvSpPr>
        <p:spPr>
          <a:xfrm>
            <a:off x="9561797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15</a:t>
            </a:r>
          </a:p>
        </p:txBody>
      </p:sp>
      <p:sp>
        <p:nvSpPr>
          <p:cNvPr id="67" name="Flowchart: Process 66">
            <a:extLst>
              <a:ext uri="{FF2B5EF4-FFF2-40B4-BE49-F238E27FC236}">
                <a16:creationId xmlns:a16="http://schemas.microsoft.com/office/drawing/2014/main" id="{E038E7C0-9CF1-9A06-AD47-FD07BA3D5CBF}"/>
              </a:ext>
            </a:extLst>
          </p:cNvPr>
          <p:cNvSpPr/>
          <p:nvPr/>
        </p:nvSpPr>
        <p:spPr>
          <a:xfrm>
            <a:off x="10140859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16</a:t>
            </a:r>
          </a:p>
        </p:txBody>
      </p:sp>
      <p:sp>
        <p:nvSpPr>
          <p:cNvPr id="68" name="Flowchart: Process 67">
            <a:extLst>
              <a:ext uri="{FF2B5EF4-FFF2-40B4-BE49-F238E27FC236}">
                <a16:creationId xmlns:a16="http://schemas.microsoft.com/office/drawing/2014/main" id="{5C66AFEF-8E3D-893A-9B3D-D53D70D8826D}"/>
              </a:ext>
            </a:extLst>
          </p:cNvPr>
          <p:cNvSpPr/>
          <p:nvPr/>
        </p:nvSpPr>
        <p:spPr>
          <a:xfrm>
            <a:off x="10723528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17</a:t>
            </a:r>
          </a:p>
        </p:txBody>
      </p:sp>
      <p:sp>
        <p:nvSpPr>
          <p:cNvPr id="69" name="Flowchart: Process 68">
            <a:extLst>
              <a:ext uri="{FF2B5EF4-FFF2-40B4-BE49-F238E27FC236}">
                <a16:creationId xmlns:a16="http://schemas.microsoft.com/office/drawing/2014/main" id="{A19F3468-A095-BD83-A583-4B53A5CE8345}"/>
              </a:ext>
            </a:extLst>
          </p:cNvPr>
          <p:cNvSpPr/>
          <p:nvPr/>
        </p:nvSpPr>
        <p:spPr>
          <a:xfrm>
            <a:off x="11309090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18</a:t>
            </a:r>
          </a:p>
        </p:txBody>
      </p:sp>
      <p:sp>
        <p:nvSpPr>
          <p:cNvPr id="70" name="Flowchart: Process 69">
            <a:extLst>
              <a:ext uri="{FF2B5EF4-FFF2-40B4-BE49-F238E27FC236}">
                <a16:creationId xmlns:a16="http://schemas.microsoft.com/office/drawing/2014/main" id="{75FFB225-9A4B-08C3-433E-6AF8211991B2}"/>
              </a:ext>
            </a:extLst>
          </p:cNvPr>
          <p:cNvSpPr/>
          <p:nvPr/>
        </p:nvSpPr>
        <p:spPr>
          <a:xfrm>
            <a:off x="11894653" y="2158389"/>
            <a:ext cx="413239" cy="600284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759" dirty="0"/>
              <a:t>19</a:t>
            </a:r>
          </a:p>
        </p:txBody>
      </p:sp>
      <p:sp>
        <p:nvSpPr>
          <p:cNvPr id="71" name="Flowchart: Process 70">
            <a:extLst>
              <a:ext uri="{FF2B5EF4-FFF2-40B4-BE49-F238E27FC236}">
                <a16:creationId xmlns:a16="http://schemas.microsoft.com/office/drawing/2014/main" id="{A5DD0753-A95A-B571-60E3-34D4DF7FF45C}"/>
              </a:ext>
            </a:extLst>
          </p:cNvPr>
          <p:cNvSpPr/>
          <p:nvPr/>
        </p:nvSpPr>
        <p:spPr>
          <a:xfrm>
            <a:off x="1423101" y="2283216"/>
            <a:ext cx="234646" cy="385295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20B1818-D227-314B-09BD-60EECB36A4E7}"/>
              </a:ext>
            </a:extLst>
          </p:cNvPr>
          <p:cNvCxnSpPr>
            <a:cxnSpLocks/>
            <a:stCxn id="71" idx="2"/>
            <a:endCxn id="46" idx="1"/>
          </p:cNvCxnSpPr>
          <p:nvPr/>
        </p:nvCxnSpPr>
        <p:spPr>
          <a:xfrm>
            <a:off x="1540424" y="2668511"/>
            <a:ext cx="1090926" cy="436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2A88A28-0B05-A03A-F47A-2329A9ADA486}"/>
              </a:ext>
            </a:extLst>
          </p:cNvPr>
          <p:cNvSpPr/>
          <p:nvPr/>
        </p:nvSpPr>
        <p:spPr>
          <a:xfrm>
            <a:off x="1656399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1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6B5BC141-0050-1BAA-ACFD-B05EEDF239F7}"/>
              </a:ext>
            </a:extLst>
          </p:cNvPr>
          <p:cNvSpPr/>
          <p:nvPr/>
        </p:nvSpPr>
        <p:spPr>
          <a:xfrm>
            <a:off x="3019622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2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63FE3F6C-EC35-F9F2-5B25-3D74DD8DEDD4}"/>
              </a:ext>
            </a:extLst>
          </p:cNvPr>
          <p:cNvSpPr/>
          <p:nvPr/>
        </p:nvSpPr>
        <p:spPr>
          <a:xfrm>
            <a:off x="4394320" y="3333537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…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C07DA247-171C-0809-5951-0CACB432C27A}"/>
              </a:ext>
            </a:extLst>
          </p:cNvPr>
          <p:cNvSpPr/>
          <p:nvPr/>
        </p:nvSpPr>
        <p:spPr>
          <a:xfrm>
            <a:off x="5772733" y="3334625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n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6BF57B41-FA69-296F-65EF-642D76279CB0}"/>
              </a:ext>
            </a:extLst>
          </p:cNvPr>
          <p:cNvSpPr/>
          <p:nvPr/>
        </p:nvSpPr>
        <p:spPr>
          <a:xfrm>
            <a:off x="1220891" y="3229186"/>
            <a:ext cx="663648" cy="534837"/>
          </a:xfrm>
          <a:prstGeom prst="leftBrace">
            <a:avLst>
              <a:gd name="adj1" fmla="val 17247"/>
              <a:gd name="adj2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2759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ADFDC3-ADA9-82EA-D18D-C8EE869974BC}"/>
              </a:ext>
            </a:extLst>
          </p:cNvPr>
          <p:cNvSpPr/>
          <p:nvPr/>
        </p:nvSpPr>
        <p:spPr>
          <a:xfrm>
            <a:off x="602501" y="4952202"/>
            <a:ext cx="11771656" cy="80863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25E9B248-5ED7-3461-40F3-E7AB148BA8D8}"/>
              </a:ext>
            </a:extLst>
          </p:cNvPr>
          <p:cNvSpPr/>
          <p:nvPr/>
        </p:nvSpPr>
        <p:spPr>
          <a:xfrm>
            <a:off x="7492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D85B11D0-9F02-3FE5-D622-DD57313FE890}"/>
              </a:ext>
            </a:extLst>
          </p:cNvPr>
          <p:cNvSpPr/>
          <p:nvPr/>
        </p:nvSpPr>
        <p:spPr>
          <a:xfrm>
            <a:off x="113640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F0E91905-D7FB-4E2C-2742-6590D280E381}"/>
              </a:ext>
            </a:extLst>
          </p:cNvPr>
          <p:cNvSpPr/>
          <p:nvPr/>
        </p:nvSpPr>
        <p:spPr>
          <a:xfrm>
            <a:off x="152353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7DFD0445-6C87-FC50-664F-4B5108904F99}"/>
              </a:ext>
            </a:extLst>
          </p:cNvPr>
          <p:cNvSpPr/>
          <p:nvPr/>
        </p:nvSpPr>
        <p:spPr>
          <a:xfrm>
            <a:off x="191065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C0D04543-E7C3-FC36-0DB7-8E2119A1BE1E}"/>
              </a:ext>
            </a:extLst>
          </p:cNvPr>
          <p:cNvSpPr/>
          <p:nvPr/>
        </p:nvSpPr>
        <p:spPr>
          <a:xfrm>
            <a:off x="22977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6148A0F5-5653-FE89-43CD-4CB9ABA3EA8C}"/>
              </a:ext>
            </a:extLst>
          </p:cNvPr>
          <p:cNvSpPr/>
          <p:nvPr/>
        </p:nvSpPr>
        <p:spPr>
          <a:xfrm>
            <a:off x="268490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BDFE6BE6-D352-C89C-D7CD-D9DFD3D4F17F}"/>
              </a:ext>
            </a:extLst>
          </p:cNvPr>
          <p:cNvSpPr/>
          <p:nvPr/>
        </p:nvSpPr>
        <p:spPr>
          <a:xfrm>
            <a:off x="3072032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FACA242C-0B19-DF3A-E64F-A1D2AE39392C}"/>
              </a:ext>
            </a:extLst>
          </p:cNvPr>
          <p:cNvSpPr/>
          <p:nvPr/>
        </p:nvSpPr>
        <p:spPr>
          <a:xfrm>
            <a:off x="3459157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4E38B550-0B9D-7DD8-CD88-A528A4471685}"/>
              </a:ext>
            </a:extLst>
          </p:cNvPr>
          <p:cNvSpPr/>
          <p:nvPr/>
        </p:nvSpPr>
        <p:spPr>
          <a:xfrm>
            <a:off x="3846282" y="5033065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4D9ADED0-6B20-A102-31A2-C12BEAEC21BF}"/>
              </a:ext>
            </a:extLst>
          </p:cNvPr>
          <p:cNvSpPr/>
          <p:nvPr/>
        </p:nvSpPr>
        <p:spPr>
          <a:xfrm>
            <a:off x="4236399" y="5041152"/>
            <a:ext cx="240344" cy="64690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BC36FB61-6FB3-A5D0-2D2B-D8FD99E8CC10}"/>
              </a:ext>
            </a:extLst>
          </p:cNvPr>
          <p:cNvSpPr/>
          <p:nvPr/>
        </p:nvSpPr>
        <p:spPr>
          <a:xfrm>
            <a:off x="4620532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458E9C80-93B7-3696-D5D9-E81807D44946}"/>
              </a:ext>
            </a:extLst>
          </p:cNvPr>
          <p:cNvSpPr/>
          <p:nvPr/>
        </p:nvSpPr>
        <p:spPr>
          <a:xfrm>
            <a:off x="5010649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27EA56EE-D67D-EB44-93B9-C4485DD049D4}"/>
              </a:ext>
            </a:extLst>
          </p:cNvPr>
          <p:cNvSpPr/>
          <p:nvPr/>
        </p:nvSpPr>
        <p:spPr>
          <a:xfrm>
            <a:off x="5394359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8415961-DEAB-048A-4D0B-900524EBCC45}"/>
              </a:ext>
            </a:extLst>
          </p:cNvPr>
          <p:cNvSpPr/>
          <p:nvPr/>
        </p:nvSpPr>
        <p:spPr>
          <a:xfrm>
            <a:off x="5784477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192878DC-6FD1-8A21-1FC1-AA3D3C02DA32}"/>
              </a:ext>
            </a:extLst>
          </p:cNvPr>
          <p:cNvSpPr/>
          <p:nvPr/>
        </p:nvSpPr>
        <p:spPr>
          <a:xfrm>
            <a:off x="6168187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E0E85EDB-D919-E545-8448-D6D88D41DB2C}"/>
              </a:ext>
            </a:extLst>
          </p:cNvPr>
          <p:cNvSpPr/>
          <p:nvPr/>
        </p:nvSpPr>
        <p:spPr>
          <a:xfrm>
            <a:off x="6558305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47C4C9EC-67A9-A0CD-0015-0423D250C03E}"/>
              </a:ext>
            </a:extLst>
          </p:cNvPr>
          <p:cNvSpPr/>
          <p:nvPr/>
        </p:nvSpPr>
        <p:spPr>
          <a:xfrm>
            <a:off x="6945192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541A6685-3562-CB0F-7B5D-3F27D3826ACF}"/>
              </a:ext>
            </a:extLst>
          </p:cNvPr>
          <p:cNvSpPr/>
          <p:nvPr/>
        </p:nvSpPr>
        <p:spPr>
          <a:xfrm>
            <a:off x="7335310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65CB6C20-A929-87FD-648D-45480E7824A8}"/>
              </a:ext>
            </a:extLst>
          </p:cNvPr>
          <p:cNvSpPr/>
          <p:nvPr/>
        </p:nvSpPr>
        <p:spPr>
          <a:xfrm>
            <a:off x="7717581" y="5041152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45F7558A-2933-8148-1012-36D5FE054A45}"/>
              </a:ext>
            </a:extLst>
          </p:cNvPr>
          <p:cNvSpPr/>
          <p:nvPr/>
        </p:nvSpPr>
        <p:spPr>
          <a:xfrm>
            <a:off x="8107698" y="5049238"/>
            <a:ext cx="240344" cy="646906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29" name="Flowchart: Process 28">
            <a:extLst>
              <a:ext uri="{FF2B5EF4-FFF2-40B4-BE49-F238E27FC236}">
                <a16:creationId xmlns:a16="http://schemas.microsoft.com/office/drawing/2014/main" id="{5E70B896-56CE-D243-DA48-C540E5CE54A0}"/>
              </a:ext>
            </a:extLst>
          </p:cNvPr>
          <p:cNvSpPr/>
          <p:nvPr/>
        </p:nvSpPr>
        <p:spPr>
          <a:xfrm>
            <a:off x="8489969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0</a:t>
            </a:r>
          </a:p>
        </p:txBody>
      </p:sp>
      <p:sp>
        <p:nvSpPr>
          <p:cNvPr id="30" name="Flowchart: Process 29">
            <a:extLst>
              <a:ext uri="{FF2B5EF4-FFF2-40B4-BE49-F238E27FC236}">
                <a16:creationId xmlns:a16="http://schemas.microsoft.com/office/drawing/2014/main" id="{DC2ED78E-B598-BCFC-35DE-24EA067A77CC}"/>
              </a:ext>
            </a:extLst>
          </p:cNvPr>
          <p:cNvSpPr/>
          <p:nvPr/>
        </p:nvSpPr>
        <p:spPr>
          <a:xfrm>
            <a:off x="8872240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1</a:t>
            </a:r>
          </a:p>
        </p:txBody>
      </p: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7FF8E0F0-E6BF-E562-30F7-08ECDB279396}"/>
              </a:ext>
            </a:extLst>
          </p:cNvPr>
          <p:cNvSpPr/>
          <p:nvPr/>
        </p:nvSpPr>
        <p:spPr>
          <a:xfrm>
            <a:off x="9262358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2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40AC5F6B-8CB4-D0C3-9C3C-D87071F827BA}"/>
              </a:ext>
            </a:extLst>
          </p:cNvPr>
          <p:cNvSpPr/>
          <p:nvPr/>
        </p:nvSpPr>
        <p:spPr>
          <a:xfrm>
            <a:off x="9652476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3</a:t>
            </a:r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078A06D4-6A21-C70A-AA3C-4F0044C749B2}"/>
              </a:ext>
            </a:extLst>
          </p:cNvPr>
          <p:cNvSpPr/>
          <p:nvPr/>
        </p:nvSpPr>
        <p:spPr>
          <a:xfrm>
            <a:off x="10048415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4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E243E080-9C38-59C6-FD44-41F0CA8BB816}"/>
              </a:ext>
            </a:extLst>
          </p:cNvPr>
          <p:cNvSpPr/>
          <p:nvPr/>
        </p:nvSpPr>
        <p:spPr>
          <a:xfrm>
            <a:off x="10438532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5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68A6EDE5-621E-A034-F382-BCD71E1B8164}"/>
              </a:ext>
            </a:extLst>
          </p:cNvPr>
          <p:cNvSpPr/>
          <p:nvPr/>
        </p:nvSpPr>
        <p:spPr>
          <a:xfrm>
            <a:off x="10834472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6</a:t>
            </a:r>
          </a:p>
        </p:txBody>
      </p:sp>
      <p:sp>
        <p:nvSpPr>
          <p:cNvPr id="36" name="Flowchart: Process 35">
            <a:extLst>
              <a:ext uri="{FF2B5EF4-FFF2-40B4-BE49-F238E27FC236}">
                <a16:creationId xmlns:a16="http://schemas.microsoft.com/office/drawing/2014/main" id="{C62DC97D-9D6B-4857-A6A4-EB46776F972A}"/>
              </a:ext>
            </a:extLst>
          </p:cNvPr>
          <p:cNvSpPr/>
          <p:nvPr/>
        </p:nvSpPr>
        <p:spPr>
          <a:xfrm>
            <a:off x="11224589" y="5049238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7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06274C7B-3D0D-6398-42E4-54D0D9128088}"/>
              </a:ext>
            </a:extLst>
          </p:cNvPr>
          <p:cNvSpPr/>
          <p:nvPr/>
        </p:nvSpPr>
        <p:spPr>
          <a:xfrm>
            <a:off x="11596915" y="5033065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8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45A395CE-6088-60F2-570E-924BD7CE4745}"/>
              </a:ext>
            </a:extLst>
          </p:cNvPr>
          <p:cNvSpPr/>
          <p:nvPr/>
        </p:nvSpPr>
        <p:spPr>
          <a:xfrm>
            <a:off x="11987032" y="5041152"/>
            <a:ext cx="240344" cy="646906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59" dirty="0"/>
              <a:t>9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67656EF-8F42-4680-3EF2-63E9921E259E}"/>
              </a:ext>
            </a:extLst>
          </p:cNvPr>
          <p:cNvSpPr/>
          <p:nvPr/>
        </p:nvSpPr>
        <p:spPr>
          <a:xfrm>
            <a:off x="826379" y="4515288"/>
            <a:ext cx="217156" cy="20215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2C23A3-9526-0A74-9002-360D0CD1ED0D}"/>
              </a:ext>
            </a:extLst>
          </p:cNvPr>
          <p:cNvSpPr txBox="1"/>
          <p:nvPr/>
        </p:nvSpPr>
        <p:spPr>
          <a:xfrm>
            <a:off x="1190523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067EDF0-9C0D-39F5-BD15-2F3A0C91722D}"/>
              </a:ext>
            </a:extLst>
          </p:cNvPr>
          <p:cNvSpPr/>
          <p:nvPr/>
        </p:nvSpPr>
        <p:spPr>
          <a:xfrm>
            <a:off x="4700414" y="4515288"/>
            <a:ext cx="217156" cy="2021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D7B45FD-CA0E-B531-30AB-6C21E7E12779}"/>
              </a:ext>
            </a:extLst>
          </p:cNvPr>
          <p:cNvSpPr txBox="1"/>
          <p:nvPr/>
        </p:nvSpPr>
        <p:spPr>
          <a:xfrm>
            <a:off x="5064558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B2EC57F-C755-0473-6889-5B285234E2D4}"/>
              </a:ext>
            </a:extLst>
          </p:cNvPr>
          <p:cNvSpPr/>
          <p:nvPr/>
        </p:nvSpPr>
        <p:spPr>
          <a:xfrm>
            <a:off x="8574448" y="4515288"/>
            <a:ext cx="217156" cy="2021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82AC165-57E8-A705-4D52-D7BA4CE80545}"/>
              </a:ext>
            </a:extLst>
          </p:cNvPr>
          <p:cNvSpPr txBox="1"/>
          <p:nvPr/>
        </p:nvSpPr>
        <p:spPr>
          <a:xfrm>
            <a:off x="8938593" y="4420400"/>
            <a:ext cx="1041203" cy="386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NPC 3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6163639-6652-3BAA-9BB7-15148FCF0A25}"/>
              </a:ext>
            </a:extLst>
          </p:cNvPr>
          <p:cNvCxnSpPr>
            <a:cxnSpLocks/>
          </p:cNvCxnSpPr>
          <p:nvPr/>
        </p:nvCxnSpPr>
        <p:spPr>
          <a:xfrm>
            <a:off x="1333682" y="5505925"/>
            <a:ext cx="359187" cy="45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D5182FF9-14D1-D975-AE6D-02FC0BBE2FE6}"/>
              </a:ext>
            </a:extLst>
          </p:cNvPr>
          <p:cNvSpPr/>
          <p:nvPr/>
        </p:nvSpPr>
        <p:spPr>
          <a:xfrm>
            <a:off x="1180332" y="5242047"/>
            <a:ext cx="148171" cy="261289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EA0D7C8-42A1-0995-4EE9-22DF71016F40}"/>
              </a:ext>
            </a:extLst>
          </p:cNvPr>
          <p:cNvSpPr txBox="1"/>
          <p:nvPr/>
        </p:nvSpPr>
        <p:spPr>
          <a:xfrm>
            <a:off x="1261863" y="5857927"/>
            <a:ext cx="4101026" cy="3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Corresponds to timestep 1 (0.5 seconds)</a:t>
            </a:r>
          </a:p>
        </p:txBody>
      </p:sp>
      <p:sp>
        <p:nvSpPr>
          <p:cNvPr id="72" name="Flowchart: Process 71">
            <a:extLst>
              <a:ext uri="{FF2B5EF4-FFF2-40B4-BE49-F238E27FC236}">
                <a16:creationId xmlns:a16="http://schemas.microsoft.com/office/drawing/2014/main" id="{01F1C923-42F6-E69F-09F6-3D0388CEA2FB}"/>
              </a:ext>
            </a:extLst>
          </p:cNvPr>
          <p:cNvSpPr/>
          <p:nvPr/>
        </p:nvSpPr>
        <p:spPr>
          <a:xfrm>
            <a:off x="5057810" y="5257704"/>
            <a:ext cx="148171" cy="261289"/>
          </a:xfrm>
          <a:prstGeom prst="flowChartProcess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2759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323FA05-57E4-25BC-C9E7-B9F7664A334C}"/>
              </a:ext>
            </a:extLst>
          </p:cNvPr>
          <p:cNvCxnSpPr>
            <a:cxnSpLocks/>
          </p:cNvCxnSpPr>
          <p:nvPr/>
        </p:nvCxnSpPr>
        <p:spPr>
          <a:xfrm flipH="1">
            <a:off x="4608725" y="5492261"/>
            <a:ext cx="528379" cy="427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Flowchart: Process 73">
            <a:extLst>
              <a:ext uri="{FF2B5EF4-FFF2-40B4-BE49-F238E27FC236}">
                <a16:creationId xmlns:a16="http://schemas.microsoft.com/office/drawing/2014/main" id="{F03FE4CE-19E9-E87A-1456-5B79EF036B9E}"/>
              </a:ext>
            </a:extLst>
          </p:cNvPr>
          <p:cNvSpPr/>
          <p:nvPr/>
        </p:nvSpPr>
        <p:spPr>
          <a:xfrm>
            <a:off x="232090" y="6353726"/>
            <a:ext cx="1274728" cy="323454"/>
          </a:xfrm>
          <a:prstGeom prst="flowChart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lIns="0" tIns="0" rIns="0" bIns="0" rtlCol="0" anchor="ctr"/>
          <a:lstStyle/>
          <a:p>
            <a:pPr algn="ctr"/>
            <a:r>
              <a:rPr lang="en-US" sz="1486" dirty="0"/>
              <a:t>Action NPC 1</a:t>
            </a: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ADD807E7-E6A3-ECAC-7132-574FBF2E03C2}"/>
              </a:ext>
            </a:extLst>
          </p:cNvPr>
          <p:cNvCxnSpPr>
            <a:stCxn id="51" idx="2"/>
            <a:endCxn id="10" idx="1"/>
          </p:cNvCxnSpPr>
          <p:nvPr/>
        </p:nvCxnSpPr>
        <p:spPr>
          <a:xfrm rot="16200000" flipH="1">
            <a:off x="723859" y="2999574"/>
            <a:ext cx="737932" cy="256130"/>
          </a:xfrm>
          <a:prstGeom prst="bentConnector2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D5DBA158-B58C-5B8C-A594-BF5E27EFB268}"/>
              </a:ext>
            </a:extLst>
          </p:cNvPr>
          <p:cNvCxnSpPr>
            <a:stCxn id="4" idx="2"/>
            <a:endCxn id="74" idx="0"/>
          </p:cNvCxnSpPr>
          <p:nvPr/>
        </p:nvCxnSpPr>
        <p:spPr>
          <a:xfrm>
            <a:off x="869454" y="5679972"/>
            <a:ext cx="0" cy="673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F6F9076E-2942-8A49-D7CC-A14EF4F681F3}"/>
              </a:ext>
            </a:extLst>
          </p:cNvPr>
          <p:cNvSpPr txBox="1"/>
          <p:nvPr/>
        </p:nvSpPr>
        <p:spPr>
          <a:xfrm>
            <a:off x="518438" y="1544148"/>
            <a:ext cx="2422458" cy="418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22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Encoding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EA37F29-F9E7-A55C-DAF2-07FD249952DA}"/>
              </a:ext>
            </a:extLst>
          </p:cNvPr>
          <p:cNvSpPr txBox="1"/>
          <p:nvPr/>
        </p:nvSpPr>
        <p:spPr>
          <a:xfrm>
            <a:off x="518438" y="3970730"/>
            <a:ext cx="3284874" cy="418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22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Time+NPC</a:t>
            </a:r>
            <a:r>
              <a:rPr lang="en-GB" sz="2122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Encoding</a:t>
            </a:r>
          </a:p>
        </p:txBody>
      </p:sp>
    </p:spTree>
    <p:extLst>
      <p:ext uri="{BB962C8B-B14F-4D97-AF65-F5344CB8AC3E}">
        <p14:creationId xmlns:p14="http://schemas.microsoft.com/office/powerpoint/2010/main" val="2117260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53869F14-8589-BC06-2BDB-0C41F69D4BEA}"/>
              </a:ext>
            </a:extLst>
          </p:cNvPr>
          <p:cNvCxnSpPr>
            <a:cxnSpLocks/>
            <a:endCxn id="31" idx="1"/>
          </p:cNvCxnSpPr>
          <p:nvPr/>
        </p:nvCxnSpPr>
        <p:spPr>
          <a:xfrm rot="5400000" flipH="1" flipV="1">
            <a:off x="7891338" y="5746625"/>
            <a:ext cx="1379243" cy="403059"/>
          </a:xfrm>
          <a:prstGeom prst="bentConnector2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279AE6C9-03FD-886F-2FE2-2E1F35E3AA1D}"/>
              </a:ext>
            </a:extLst>
          </p:cNvPr>
          <p:cNvCxnSpPr>
            <a:cxnSpLocks/>
          </p:cNvCxnSpPr>
          <p:nvPr/>
        </p:nvCxnSpPr>
        <p:spPr>
          <a:xfrm>
            <a:off x="4375338" y="6637775"/>
            <a:ext cx="4004093" cy="0"/>
          </a:xfrm>
          <a:prstGeom prst="line">
            <a:avLst/>
          </a:prstGeom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48EA5957-9236-AC3B-A62F-D3312C2448DB}"/>
              </a:ext>
            </a:extLst>
          </p:cNvPr>
          <p:cNvCxnSpPr>
            <a:cxnSpLocks/>
            <a:stCxn id="65" idx="3"/>
          </p:cNvCxnSpPr>
          <p:nvPr/>
        </p:nvCxnSpPr>
        <p:spPr>
          <a:xfrm>
            <a:off x="3978103" y="5258532"/>
            <a:ext cx="426987" cy="1351996"/>
          </a:xfrm>
          <a:prstGeom prst="bentConnector2">
            <a:avLst/>
          </a:prstGeom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EE5850BF-D340-FEA6-C1E7-E0ACA502819C}"/>
              </a:ext>
            </a:extLst>
          </p:cNvPr>
          <p:cNvCxnSpPr>
            <a:cxnSpLocks/>
            <a:stCxn id="39" idx="2"/>
            <a:endCxn id="66" idx="0"/>
          </p:cNvCxnSpPr>
          <p:nvPr/>
        </p:nvCxnSpPr>
        <p:spPr>
          <a:xfrm rot="5400000">
            <a:off x="6246934" y="-279587"/>
            <a:ext cx="444256" cy="8374894"/>
          </a:xfrm>
          <a:prstGeom prst="bentConnector3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1F120BC-C338-5323-D3D8-67E7BB3EDA71}"/>
              </a:ext>
            </a:extLst>
          </p:cNvPr>
          <p:cNvCxnSpPr>
            <a:cxnSpLocks/>
            <a:stCxn id="43" idx="3"/>
            <a:endCxn id="39" idx="1"/>
          </p:cNvCxnSpPr>
          <p:nvPr/>
        </p:nvCxnSpPr>
        <p:spPr>
          <a:xfrm flipV="1">
            <a:off x="8165550" y="2557188"/>
            <a:ext cx="794470" cy="12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AC91F82-7B5D-2F32-87AE-AFA6500DC2D3}"/>
              </a:ext>
            </a:extLst>
          </p:cNvPr>
          <p:cNvCxnSpPr>
            <a:cxnSpLocks/>
            <a:stCxn id="35" idx="3"/>
            <a:endCxn id="43" idx="1"/>
          </p:cNvCxnSpPr>
          <p:nvPr/>
        </p:nvCxnSpPr>
        <p:spPr>
          <a:xfrm>
            <a:off x="3978104" y="2557188"/>
            <a:ext cx="794470" cy="12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F16597-13FF-E0B0-A688-3F05C09F6CCA}"/>
              </a:ext>
            </a:extLst>
          </p:cNvPr>
          <p:cNvCxnSpPr>
            <a:cxnSpLocks/>
            <a:stCxn id="65" idx="3"/>
            <a:endCxn id="24" idx="1"/>
          </p:cNvCxnSpPr>
          <p:nvPr/>
        </p:nvCxnSpPr>
        <p:spPr>
          <a:xfrm>
            <a:off x="3978103" y="5258532"/>
            <a:ext cx="79447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9" name="maineffects">
            <a:extLst>
              <a:ext uri="{FF2B5EF4-FFF2-40B4-BE49-F238E27FC236}">
                <a16:creationId xmlns:a16="http://schemas.microsoft.com/office/drawing/2014/main" id="{F07E07C8-60EE-9415-9F83-FA26B3FEAF74}"/>
              </a:ext>
            </a:extLst>
          </p:cNvPr>
          <p:cNvGrpSpPr>
            <a:grpSpLocks/>
          </p:cNvGrpSpPr>
          <p:nvPr/>
        </p:nvGrpSpPr>
        <p:grpSpPr>
          <a:xfrm>
            <a:off x="4772574" y="4129988"/>
            <a:ext cx="3392977" cy="2257088"/>
            <a:chOff x="983432" y="2276872"/>
            <a:chExt cx="2520280" cy="1872208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1369370-6468-B3A7-8C96-C380C745A880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C4A2EE8-FD7D-DE45-BAE9-A32A0CB722AD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ANOVA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E6832DE-9B24-2B0F-F0EB-CE218A2F5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9776" y="2950352"/>
              <a:ext cx="2208935" cy="1088944"/>
            </a:xfrm>
            <a:prstGeom prst="rect">
              <a:avLst/>
            </a:prstGeom>
          </p:spPr>
        </p:pic>
      </p:grpSp>
      <p:grpSp>
        <p:nvGrpSpPr>
          <p:cNvPr id="30" name="anova">
            <a:extLst>
              <a:ext uri="{FF2B5EF4-FFF2-40B4-BE49-F238E27FC236}">
                <a16:creationId xmlns:a16="http://schemas.microsoft.com/office/drawing/2014/main" id="{DE6ADFD5-2D10-5032-ED30-B627D3955F9F}"/>
              </a:ext>
            </a:extLst>
          </p:cNvPr>
          <p:cNvGrpSpPr>
            <a:grpSpLocks/>
          </p:cNvGrpSpPr>
          <p:nvPr/>
        </p:nvGrpSpPr>
        <p:grpSpPr>
          <a:xfrm>
            <a:off x="8782489" y="4129988"/>
            <a:ext cx="3392977" cy="2257088"/>
            <a:chOff x="983432" y="2276872"/>
            <a:chExt cx="2520280" cy="1872208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1FB52489-98E9-BC75-2404-21350854AC1A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DB5A0148-57B4-1B47-6D34-DE6A6A8FE02C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Main Effects</a:t>
              </a:r>
            </a:p>
          </p:txBody>
        </p:sp>
        <p:pic>
          <p:nvPicPr>
            <p:cNvPr id="33" name="Picture 32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FEB27C4E-AA5F-583A-5C79-C1C0F9B9F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1464" y="2917962"/>
              <a:ext cx="1944216" cy="1166091"/>
            </a:xfrm>
            <a:prstGeom prst="rect">
              <a:avLst/>
            </a:prstGeom>
          </p:spPr>
        </p:pic>
      </p:grpSp>
      <p:grpSp>
        <p:nvGrpSpPr>
          <p:cNvPr id="64" name="modified l16 array">
            <a:extLst>
              <a:ext uri="{FF2B5EF4-FFF2-40B4-BE49-F238E27FC236}">
                <a16:creationId xmlns:a16="http://schemas.microsoft.com/office/drawing/2014/main" id="{C6CFFED0-3E11-2F63-7945-B07C39A874A9}"/>
              </a:ext>
            </a:extLst>
          </p:cNvPr>
          <p:cNvGrpSpPr>
            <a:grpSpLocks/>
          </p:cNvGrpSpPr>
          <p:nvPr/>
        </p:nvGrpSpPr>
        <p:grpSpPr>
          <a:xfrm>
            <a:off x="585126" y="4129988"/>
            <a:ext cx="3392977" cy="2257088"/>
            <a:chOff x="983432" y="2276872"/>
            <a:chExt cx="2520280" cy="1872208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8B4980A9-B5C1-B0D2-27AB-F79257CF9889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C7176E58-F9FA-779B-F1D6-23D661AC13FB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Run experiment using modified L</a:t>
              </a:r>
              <a:r>
                <a:rPr lang="en-GB" sz="1910" baseline="-25000" dirty="0"/>
                <a:t>16</a:t>
              </a:r>
              <a:r>
                <a:rPr lang="en-GB" sz="1910" dirty="0"/>
                <a:t> array</a:t>
              </a:r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51052D93-842A-F6D7-95E5-FA567FFB8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25404" y="2887440"/>
              <a:ext cx="1036336" cy="1227135"/>
            </a:xfrm>
            <a:prstGeom prst="rect">
              <a:avLst/>
            </a:prstGeom>
          </p:spPr>
        </p:pic>
      </p:grpSp>
      <p:grpSp>
        <p:nvGrpSpPr>
          <p:cNvPr id="38" name="linear graph">
            <a:extLst>
              <a:ext uri="{FF2B5EF4-FFF2-40B4-BE49-F238E27FC236}">
                <a16:creationId xmlns:a16="http://schemas.microsoft.com/office/drawing/2014/main" id="{C4FB5F41-DA8E-32D0-4912-BB296A094964}"/>
              </a:ext>
            </a:extLst>
          </p:cNvPr>
          <p:cNvGrpSpPr>
            <a:grpSpLocks/>
          </p:cNvGrpSpPr>
          <p:nvPr/>
        </p:nvGrpSpPr>
        <p:grpSpPr>
          <a:xfrm>
            <a:off x="8960020" y="1428644"/>
            <a:ext cx="3392977" cy="2257088"/>
            <a:chOff x="983432" y="2276872"/>
            <a:chExt cx="2520280" cy="1872208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B137BD8-3BE8-EA95-D82B-7E5ECB02ACEA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5567997-E455-07BE-734E-4F2D421F44E5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Linear Graph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1F3E287-2ACD-247D-88C6-584C8D24B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7907" y="2970800"/>
              <a:ext cx="2251330" cy="935687"/>
            </a:xfrm>
            <a:prstGeom prst="rect">
              <a:avLst/>
            </a:prstGeom>
          </p:spPr>
        </p:pic>
      </p:grpSp>
      <p:grpSp>
        <p:nvGrpSpPr>
          <p:cNvPr id="42" name="L116 orthogonal array">
            <a:extLst>
              <a:ext uri="{FF2B5EF4-FFF2-40B4-BE49-F238E27FC236}">
                <a16:creationId xmlns:a16="http://schemas.microsoft.com/office/drawing/2014/main" id="{4699C2FF-1D37-E570-6D5F-1C891DAC9A0B}"/>
              </a:ext>
            </a:extLst>
          </p:cNvPr>
          <p:cNvGrpSpPr>
            <a:grpSpLocks/>
          </p:cNvGrpSpPr>
          <p:nvPr/>
        </p:nvGrpSpPr>
        <p:grpSpPr>
          <a:xfrm>
            <a:off x="4772574" y="1441527"/>
            <a:ext cx="3392977" cy="2257088"/>
            <a:chOff x="983432" y="2276872"/>
            <a:chExt cx="2520280" cy="1872208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9FE69806-4BFC-62C9-718E-41C4C7F1FDB2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FAA8EE59-C0F2-0A49-347F-6ADB43C8E025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/>
                <a:t>L</a:t>
              </a:r>
              <a:r>
                <a:rPr lang="en-GB" sz="1910" baseline="-25000" dirty="0"/>
                <a:t>16</a:t>
              </a:r>
              <a:r>
                <a:rPr lang="en-GB" sz="1910" dirty="0"/>
                <a:t> orthogonal array</a:t>
              </a: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96F7CE64-0851-DC09-E05A-EFC2E8105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88689" y="2916264"/>
              <a:ext cx="1509766" cy="1169487"/>
            </a:xfrm>
            <a:prstGeom prst="rect">
              <a:avLst/>
            </a:prstGeom>
          </p:spPr>
        </p:pic>
      </p:grpSp>
      <p:grpSp>
        <p:nvGrpSpPr>
          <p:cNvPr id="34" name="FactorLevelSelection">
            <a:extLst>
              <a:ext uri="{FF2B5EF4-FFF2-40B4-BE49-F238E27FC236}">
                <a16:creationId xmlns:a16="http://schemas.microsoft.com/office/drawing/2014/main" id="{62EC5522-C134-092A-27D8-4256E473CD99}"/>
              </a:ext>
            </a:extLst>
          </p:cNvPr>
          <p:cNvGrpSpPr>
            <a:grpSpLocks/>
          </p:cNvGrpSpPr>
          <p:nvPr/>
        </p:nvGrpSpPr>
        <p:grpSpPr>
          <a:xfrm>
            <a:off x="585127" y="1428644"/>
            <a:ext cx="3392977" cy="2257088"/>
            <a:chOff x="983432" y="2276872"/>
            <a:chExt cx="2520280" cy="1872208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1CA7CF2E-A2FE-C697-B6E4-A039978E9B9A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1872208"/>
            </a:xfrm>
            <a:prstGeom prst="roundRect">
              <a:avLst/>
            </a:prstGeom>
            <a:solidFill>
              <a:srgbClr val="C7C8C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759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E303ECC-43A4-C337-5823-09B26918B9B3}"/>
                </a:ext>
              </a:extLst>
            </p:cNvPr>
            <p:cNvSpPr>
              <a:spLocks/>
            </p:cNvSpPr>
            <p:nvPr/>
          </p:nvSpPr>
          <p:spPr>
            <a:xfrm>
              <a:off x="983432" y="2276872"/>
              <a:ext cx="2520280" cy="576064"/>
            </a:xfrm>
            <a:prstGeom prst="roundRect">
              <a:avLst/>
            </a:prstGeom>
            <a:solidFill>
              <a:srgbClr val="99BC8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910" dirty="0">
                  <a:solidFill>
                    <a:srgbClr val="F2EFE5"/>
                  </a:solidFill>
                </a:rPr>
                <a:t>Factor and Level Selection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9DC83525-CA8A-4BF0-A744-41E34F4D3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6953" y="3084425"/>
              <a:ext cx="2297301" cy="720594"/>
            </a:xfrm>
            <a:prstGeom prst="rect">
              <a:avLst/>
            </a:prstGeom>
          </p:spPr>
        </p:pic>
      </p:grpSp>
      <p:sp>
        <p:nvSpPr>
          <p:cNvPr id="23" name="Title 22">
            <a:extLst>
              <a:ext uri="{FF2B5EF4-FFF2-40B4-BE49-F238E27FC236}">
                <a16:creationId xmlns:a16="http://schemas.microsoft.com/office/drawing/2014/main" id="{096EC451-3510-C47C-B643-A739DAEEE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Taguchi Method – Step by Step</a:t>
            </a:r>
          </a:p>
        </p:txBody>
      </p:sp>
      <p:pic>
        <p:nvPicPr>
          <p:cNvPr id="75" name="Main effects Large" descr="A graph of a graph&#10;&#10;Description automatically generated with medium confidence" hidden="1">
            <a:extLst>
              <a:ext uri="{FF2B5EF4-FFF2-40B4-BE49-F238E27FC236}">
                <a16:creationId xmlns:a16="http://schemas.microsoft.com/office/drawing/2014/main" id="{D33B55E8-A4A1-FF39-E855-AC8F0E0D04C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274" y="-1270492"/>
            <a:ext cx="9805938" cy="5266711"/>
          </a:xfrm>
          <a:prstGeom prst="rect">
            <a:avLst/>
          </a:prstGeom>
        </p:spPr>
      </p:pic>
      <p:pic>
        <p:nvPicPr>
          <p:cNvPr id="74" name="AnovaLarge" hidden="1">
            <a:extLst>
              <a:ext uri="{FF2B5EF4-FFF2-40B4-BE49-F238E27FC236}">
                <a16:creationId xmlns:a16="http://schemas.microsoft.com/office/drawing/2014/main" id="{CDABD956-62DB-6FED-4B91-EF4890FCBD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7628" y="-1327897"/>
            <a:ext cx="10820497" cy="4776748"/>
          </a:xfrm>
          <a:prstGeom prst="rect">
            <a:avLst/>
          </a:prstGeom>
        </p:spPr>
      </p:pic>
      <p:pic>
        <p:nvPicPr>
          <p:cNvPr id="73" name="Modified 16 orth array large" hidden="1">
            <a:extLst>
              <a:ext uri="{FF2B5EF4-FFF2-40B4-BE49-F238E27FC236}">
                <a16:creationId xmlns:a16="http://schemas.microsoft.com/office/drawing/2014/main" id="{D3C1BD8D-1866-30AF-0E42-A81438203B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8305" y="1195807"/>
            <a:ext cx="5233838" cy="5549764"/>
          </a:xfrm>
          <a:prstGeom prst="rect">
            <a:avLst/>
          </a:prstGeom>
        </p:spPr>
      </p:pic>
      <p:pic>
        <p:nvPicPr>
          <p:cNvPr id="72" name="LinearGraphLarge" hidden="1">
            <a:extLst>
              <a:ext uri="{FF2B5EF4-FFF2-40B4-BE49-F238E27FC236}">
                <a16:creationId xmlns:a16="http://schemas.microsoft.com/office/drawing/2014/main" id="{15B16D72-3E9B-4464-AFDF-D7C4531F23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2639" y="5756616"/>
            <a:ext cx="11189491" cy="4164513"/>
          </a:xfrm>
          <a:prstGeom prst="rect">
            <a:avLst/>
          </a:prstGeom>
        </p:spPr>
      </p:pic>
      <p:pic>
        <p:nvPicPr>
          <p:cNvPr id="59" name="L16 ortogonal Array Large" hidden="1">
            <a:extLst>
              <a:ext uri="{FF2B5EF4-FFF2-40B4-BE49-F238E27FC236}">
                <a16:creationId xmlns:a16="http://schemas.microsoft.com/office/drawing/2014/main" id="{1BE59377-794B-4AC1-C63B-53843E32ABB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8555" y="3762078"/>
            <a:ext cx="7975541" cy="5532334"/>
          </a:xfrm>
          <a:prstGeom prst="rect">
            <a:avLst/>
          </a:prstGeom>
        </p:spPr>
      </p:pic>
      <p:pic>
        <p:nvPicPr>
          <p:cNvPr id="58" name="FactorLevelLarge" hidden="1">
            <a:extLst>
              <a:ext uri="{FF2B5EF4-FFF2-40B4-BE49-F238E27FC236}">
                <a16:creationId xmlns:a16="http://schemas.microsoft.com/office/drawing/2014/main" id="{02E582FB-89B6-22A0-3CE6-511E7A2563B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59714" y="5762984"/>
            <a:ext cx="12183001" cy="34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0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667 -0.63635 L 0.05703 -0.46991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85" y="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638 -0.48611 L -0.25638 -0.34004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073 -0.69005 L 0.00703 -0.51829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85" y="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453 0.1956 L 0.0263 0.01134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42" y="-9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523 0.63472 L -0.08177 0.40972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-1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982 0.5882 L 0.0168 0.36551 " pathEditMode="relative" rAng="0" ptsTypes="AA">
                                      <p:cBhvr>
                                        <p:cTn id="88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51" y="-1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76B2-44E3-1394-880D-48D40AAA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Research</a:t>
            </a:r>
            <a:r>
              <a:rPr lang="de-DE" dirty="0"/>
              <a:t> Questions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C97D0-EE36-41B2-1F53-40763494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7DBA9-0F1B-4CC4-700E-2CB53E84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BBB59F-95F1-4F6D-8FBA-4AD7BD12D4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D27A76-ABF7-4AA9-706E-84A79921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2435983"/>
            <a:ext cx="8484129" cy="311348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Q1: </a:t>
            </a:r>
            <a:r>
              <a:rPr lang="en-US" sz="2400" dirty="0"/>
              <a:t>Is a genetic algorithm suitable for generating critical 	driving scenarios compared to random search?</a:t>
            </a:r>
            <a:br>
              <a:rPr lang="en-US" sz="2400" dirty="0"/>
            </a:br>
            <a:endParaRPr lang="en-US" sz="2400" dirty="0"/>
          </a:p>
          <a:p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Q2: </a:t>
            </a:r>
            <a:r>
              <a:rPr lang="en-US" sz="2400" dirty="0"/>
              <a:t>Can the performance of a genetic algorithm be 	improved by optimizing the control parameter using the 	Taguchi method?</a:t>
            </a:r>
          </a:p>
        </p:txBody>
      </p:sp>
    </p:spTree>
    <p:extLst>
      <p:ext uri="{BB962C8B-B14F-4D97-AF65-F5344CB8AC3E}">
        <p14:creationId xmlns:p14="http://schemas.microsoft.com/office/powerpoint/2010/main" val="213290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5680-EDF1-A53F-DFF8-41726447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8F70D-AFE9-B9C4-42F8-107BF7141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Traffic Manger </a:t>
            </a:r>
            <a:r>
              <a:rPr lang="en-US" dirty="0"/>
              <a:t>provides a traffic simulation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Vehicles and pedestrians move through the simulation in a realistic manner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Provides an interface to alter individual actor </a:t>
            </a:r>
            <a:r>
              <a:rPr lang="en-US" dirty="0" err="1"/>
              <a:t>behaviour</a:t>
            </a:r>
            <a:r>
              <a:rPr lang="en-US" dirty="0"/>
              <a:t> through actions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Example actions: LaneChange, </a:t>
            </a:r>
            <a:r>
              <a:rPr lang="en-US" dirty="0" err="1"/>
              <a:t>JunctionSelection</a:t>
            </a:r>
            <a:r>
              <a:rPr lang="en-US" dirty="0"/>
              <a:t>, </a:t>
            </a:r>
            <a:r>
              <a:rPr lang="en-US" dirty="0" err="1"/>
              <a:t>ModifyTargetVelocity</a:t>
            </a:r>
            <a:r>
              <a:rPr lang="en-US" dirty="0"/>
              <a:t>, </a:t>
            </a:r>
            <a:r>
              <a:rPr lang="en-US" dirty="0" err="1"/>
              <a:t>CrossRoad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Genetic Algorithm </a:t>
            </a:r>
            <a:r>
              <a:rPr lang="en-US" dirty="0"/>
              <a:t>optimizes the fitness function by directing NPCs through actions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3E9B8-1DD5-5885-7C1E-9338AD40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9F3B2-84CF-5AC7-3565-2A741B54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D2BDE-25E2-BFA8-4D16-27F60CE42A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56AD7-C2C4-DD0B-F66E-9C2F21B122FC}"/>
              </a:ext>
            </a:extLst>
          </p:cNvPr>
          <p:cNvSpPr/>
          <p:nvPr/>
        </p:nvSpPr>
        <p:spPr>
          <a:xfrm>
            <a:off x="1737410" y="4082152"/>
            <a:ext cx="4731652" cy="1826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dirty="0"/>
              <a:t>Traffic Manger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D03221-6DFB-5ADD-545F-106BFB1C8A3E}"/>
              </a:ext>
            </a:extLst>
          </p:cNvPr>
          <p:cNvSpPr/>
          <p:nvPr/>
        </p:nvSpPr>
        <p:spPr>
          <a:xfrm>
            <a:off x="2034404" y="4736202"/>
            <a:ext cx="4224205" cy="1092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/>
              <a:t>Action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32915A-DED0-7E80-FDDC-0B77EF620010}"/>
              </a:ext>
            </a:extLst>
          </p:cNvPr>
          <p:cNvSpPr/>
          <p:nvPr/>
        </p:nvSpPr>
        <p:spPr>
          <a:xfrm>
            <a:off x="2299613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98036D-32C3-6BEC-9FE3-CB5D97654BF5}"/>
              </a:ext>
            </a:extLst>
          </p:cNvPr>
          <p:cNvSpPr/>
          <p:nvPr/>
        </p:nvSpPr>
        <p:spPr>
          <a:xfrm>
            <a:off x="2225250" y="5256396"/>
            <a:ext cx="3842512" cy="44016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7FF16A-3D2F-812E-2B37-CBC7074D3D5E}"/>
              </a:ext>
            </a:extLst>
          </p:cNvPr>
          <p:cNvSpPr/>
          <p:nvPr/>
        </p:nvSpPr>
        <p:spPr>
          <a:xfrm>
            <a:off x="8299965" y="4082151"/>
            <a:ext cx="3015400" cy="18204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Genetic Algorithm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301BD-83A9-870B-4BD9-95FB7DF2DABB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6469062" y="4992393"/>
            <a:ext cx="1830903" cy="282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06C5238-5D48-DE93-97C7-A6004650E8A1}"/>
              </a:ext>
            </a:extLst>
          </p:cNvPr>
          <p:cNvCxnSpPr>
            <a:cxnSpLocks/>
            <a:stCxn id="13" idx="2"/>
            <a:endCxn id="10" idx="2"/>
          </p:cNvCxnSpPr>
          <p:nvPr/>
        </p:nvCxnSpPr>
        <p:spPr>
          <a:xfrm rot="5400000" flipH="1">
            <a:off x="6874051" y="2969020"/>
            <a:ext cx="206070" cy="5661159"/>
          </a:xfrm>
          <a:prstGeom prst="bentConnector3">
            <a:avLst>
              <a:gd name="adj1" fmla="val -110933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44AC9E5-E41E-0C32-C25F-BF2888520E91}"/>
              </a:ext>
            </a:extLst>
          </p:cNvPr>
          <p:cNvSpPr/>
          <p:nvPr/>
        </p:nvSpPr>
        <p:spPr>
          <a:xfrm>
            <a:off x="6828300" y="4528953"/>
            <a:ext cx="1112426" cy="38099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Fitness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E97AC0-C88E-0F6F-E6AA-3672899C0F88}"/>
              </a:ext>
            </a:extLst>
          </p:cNvPr>
          <p:cNvSpPr/>
          <p:nvPr/>
        </p:nvSpPr>
        <p:spPr>
          <a:xfrm>
            <a:off x="3277323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D9DD5B-BAF8-129F-46E1-FEFB2B6B821F}"/>
              </a:ext>
            </a:extLst>
          </p:cNvPr>
          <p:cNvSpPr/>
          <p:nvPr/>
        </p:nvSpPr>
        <p:spPr>
          <a:xfrm>
            <a:off x="4260413" y="5321045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AA248F5-9603-2A28-D1F8-08830A45C5B2}"/>
              </a:ext>
            </a:extLst>
          </p:cNvPr>
          <p:cNvSpPr/>
          <p:nvPr/>
        </p:nvSpPr>
        <p:spPr>
          <a:xfrm>
            <a:off x="5164087" y="5312281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039358-9C49-FFE6-D6DA-7E934A5845B8}"/>
              </a:ext>
            </a:extLst>
          </p:cNvPr>
          <p:cNvSpPr txBox="1"/>
          <p:nvPr/>
        </p:nvSpPr>
        <p:spPr>
          <a:xfrm>
            <a:off x="4966823" y="6293839"/>
            <a:ext cx="3004477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600" dirty="0"/>
              <a:t>Visualization of simulation setup</a:t>
            </a:r>
          </a:p>
        </p:txBody>
      </p:sp>
    </p:spTree>
    <p:extLst>
      <p:ext uri="{BB962C8B-B14F-4D97-AF65-F5344CB8AC3E}">
        <p14:creationId xmlns:p14="http://schemas.microsoft.com/office/powerpoint/2010/main" val="153551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E7998B-E1B6-E57F-C973-522DD956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[Holland 1975]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E61B62-92E0-73CE-322F-2A9CA08FD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075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Search algorithm inspired by the process of natural selection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Can efficiently navigate large search spaces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Population-Based Optimization: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Operates on a population of individuals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Individuals evolve over multiple generations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Best individuals reproduce using crossover and mutation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One individual consist of one chromosome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consists of a list of genes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describes one solution to the search problem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Usually needs a custom encoding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GB" dirty="0"/>
              <a:t>Two different encoding were designed to contain the actions for all NPCs for a whole simulation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CFFED-357D-4ECA-F202-397A8214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4F0B-F510-0FE8-1E66-6BF6ED6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5</a:t>
            </a:fld>
            <a:endParaRPr lang="de-D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D2BCB5-47C6-1C84-51AD-F5E40880BF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2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– Chromosome Action Sequence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7551" y="2106489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D0CA043-0B3A-355A-CFCA-9BAC5EEDF1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80588" y="2204656"/>
            <a:ext cx="10883691" cy="583197"/>
            <a:chOff x="880588" y="2204656"/>
            <a:chExt cx="10883691" cy="58319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80FECA-09FE-B226-16D0-A5D4C596831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80588" y="2204656"/>
              <a:ext cx="3148378" cy="583197"/>
              <a:chOff x="610216" y="1654959"/>
              <a:chExt cx="3148378" cy="583197"/>
            </a:xfrm>
          </p:grpSpPr>
          <p:sp>
            <p:nvSpPr>
              <p:cNvPr id="10" name="Flowchart: Process 9">
                <a:extLst>
                  <a:ext uri="{FF2B5EF4-FFF2-40B4-BE49-F238E27FC236}">
                    <a16:creationId xmlns:a16="http://schemas.microsoft.com/office/drawing/2014/main" id="{84C42055-25AF-C381-6D40-02E4F548F00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0216" y="165495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0</a:t>
                </a:r>
              </a:p>
            </p:txBody>
          </p:sp>
          <p:sp>
            <p:nvSpPr>
              <p:cNvPr id="11" name="Flowchart: Process 10">
                <a:extLst>
                  <a:ext uri="{FF2B5EF4-FFF2-40B4-BE49-F238E27FC236}">
                    <a16:creationId xmlns:a16="http://schemas.microsoft.com/office/drawing/2014/main" id="{3405A806-C5F2-DB2D-503A-15ED46E98C1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2010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2" name="Flowchart: Process 11">
                <a:extLst>
                  <a:ext uri="{FF2B5EF4-FFF2-40B4-BE49-F238E27FC236}">
                    <a16:creationId xmlns:a16="http://schemas.microsoft.com/office/drawing/2014/main" id="{6F6D0FF5-CAF9-9939-1AB1-5EBC89596A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13804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3" name="Flowchart: Process 12">
                <a:extLst>
                  <a:ext uri="{FF2B5EF4-FFF2-40B4-BE49-F238E27FC236}">
                    <a16:creationId xmlns:a16="http://schemas.microsoft.com/office/drawing/2014/main" id="{62E8B015-0F5F-0F3B-F84E-F0959601DC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65598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4" name="Flowchart: Process 13">
                <a:extLst>
                  <a:ext uri="{FF2B5EF4-FFF2-40B4-BE49-F238E27FC236}">
                    <a16:creationId xmlns:a16="http://schemas.microsoft.com/office/drawing/2014/main" id="{71003BFE-A3AE-451E-8AC7-8B776A1008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17392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15" name="Flowchart: Process 14">
                <a:extLst>
                  <a:ext uri="{FF2B5EF4-FFF2-40B4-BE49-F238E27FC236}">
                    <a16:creationId xmlns:a16="http://schemas.microsoft.com/office/drawing/2014/main" id="{A89686BE-9752-6400-253C-AFD01BB7D51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69186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9F654CB3-782A-F144-25EB-7F04D961AA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191352" y="222218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Flowchart: Process 16">
              <a:extLst>
                <a:ext uri="{FF2B5EF4-FFF2-40B4-BE49-F238E27FC236}">
                  <a16:creationId xmlns:a16="http://schemas.microsoft.com/office/drawing/2014/main" id="{0AA14A1C-AF44-CD26-B4EF-687A9B6C1B3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43146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98339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853532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401927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D452BD39-FBBA-2696-93A7-A94E9D5D16B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50322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11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505515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3" name="Flowchart: Process 22">
              <a:extLst>
                <a:ext uri="{FF2B5EF4-FFF2-40B4-BE49-F238E27FC236}">
                  <a16:creationId xmlns:a16="http://schemas.microsoft.com/office/drawing/2014/main" id="{B9F09A31-8CCF-2089-FA6A-88DE034462C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53910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4" name="Flowchart: Process 23">
              <a:extLst>
                <a:ext uri="{FF2B5EF4-FFF2-40B4-BE49-F238E27FC236}">
                  <a16:creationId xmlns:a16="http://schemas.microsoft.com/office/drawing/2014/main" id="{4D8E2F65-1F6C-1901-6F76-2C1F4410B65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15229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14</a:t>
              </a:r>
            </a:p>
          </p:txBody>
        </p:sp>
        <p:sp>
          <p:nvSpPr>
            <p:cNvPr id="25" name="Flowchart: Process 24">
              <a:extLst>
                <a:ext uri="{FF2B5EF4-FFF2-40B4-BE49-F238E27FC236}">
                  <a16:creationId xmlns:a16="http://schemas.microsoft.com/office/drawing/2014/main" id="{C50BFF59-1BB3-5DA5-8F73-3450452C773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176548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15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722216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7" name="Flowchart: Process 26">
              <a:extLst>
                <a:ext uri="{FF2B5EF4-FFF2-40B4-BE49-F238E27FC236}">
                  <a16:creationId xmlns:a16="http://schemas.microsoft.com/office/drawing/2014/main" id="{C00FCE90-F699-38D8-6326-4B981001397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271283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17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0B6EC2-8048-2CE6-13F2-E513EBDB0A3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823077" y="2204656"/>
              <a:ext cx="941202" cy="565666"/>
              <a:chOff x="11058664" y="4847579"/>
              <a:chExt cx="941202" cy="565666"/>
            </a:xfrm>
          </p:grpSpPr>
          <p:sp>
            <p:nvSpPr>
              <p:cNvPr id="28" name="Flowchart: Process 27">
                <a:extLst>
                  <a:ext uri="{FF2B5EF4-FFF2-40B4-BE49-F238E27FC236}">
                    <a16:creationId xmlns:a16="http://schemas.microsoft.com/office/drawing/2014/main" id="{22739E0A-A2FB-3807-0FC1-187D23DCE6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058664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18</a:t>
                </a:r>
              </a:p>
            </p:txBody>
          </p:sp>
          <p:sp>
            <p:nvSpPr>
              <p:cNvPr id="29" name="Flowchart: Process 28">
                <a:extLst>
                  <a:ext uri="{FF2B5EF4-FFF2-40B4-BE49-F238E27FC236}">
                    <a16:creationId xmlns:a16="http://schemas.microsoft.com/office/drawing/2014/main" id="{4F9E2B34-5A5B-844F-DD88-5B4A7CD422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10458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19</a:t>
                </a:r>
              </a:p>
            </p:txBody>
          </p:sp>
        </p:grpSp>
      </p:grpSp>
      <p:sp>
        <p:nvSpPr>
          <p:cNvPr id="54" name="TimeIndicator">
            <a:extLst>
              <a:ext uri="{FF2B5EF4-FFF2-40B4-BE49-F238E27FC236}">
                <a16:creationId xmlns:a16="http://schemas.microsoft.com/office/drawing/2014/main" id="{784B1F19-4087-546D-C9D9-16229C10500E}"/>
              </a:ext>
            </a:extLst>
          </p:cNvPr>
          <p:cNvSpPr/>
          <p:nvPr/>
        </p:nvSpPr>
        <p:spPr>
          <a:xfrm>
            <a:off x="4124434" y="2178597"/>
            <a:ext cx="523244" cy="652846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6" name="Road" descr="A road with white lines&#10;&#10;Description automatically generated">
            <a:extLst>
              <a:ext uri="{FF2B5EF4-FFF2-40B4-BE49-F238E27FC236}">
                <a16:creationId xmlns:a16="http://schemas.microsoft.com/office/drawing/2014/main" id="{BF20827C-D327-F0D3-6632-7B81A4FAAA1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823" y="4338260"/>
            <a:ext cx="10628478" cy="1895592"/>
          </a:xfrm>
          <a:prstGeom prst="rect">
            <a:avLst/>
          </a:prstGeom>
        </p:spPr>
      </p:pic>
      <p:pic>
        <p:nvPicPr>
          <p:cNvPr id="58" name="EGO">
            <a:extLst>
              <a:ext uri="{FF2B5EF4-FFF2-40B4-BE49-F238E27FC236}">
                <a16:creationId xmlns:a16="http://schemas.microsoft.com/office/drawing/2014/main" id="{26F84B31-7251-66F7-4E8C-07400ECE8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0345" y="4979642"/>
            <a:ext cx="2159097" cy="1618816"/>
          </a:xfrm>
          <a:prstGeom prst="rect">
            <a:avLst/>
          </a:prstGeom>
        </p:spPr>
      </p:pic>
      <p:pic>
        <p:nvPicPr>
          <p:cNvPr id="60" name="NPC">
            <a:extLst>
              <a:ext uri="{FF2B5EF4-FFF2-40B4-BE49-F238E27FC236}">
                <a16:creationId xmlns:a16="http://schemas.microsoft.com/office/drawing/2014/main" id="{96806ADC-1585-37F9-D27F-4C3EBAF20C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669" y="4985797"/>
            <a:ext cx="2159095" cy="1618816"/>
          </a:xfrm>
          <a:prstGeom prst="rect">
            <a:avLst/>
          </a:prstGeom>
        </p:spPr>
      </p:pic>
      <p:sp>
        <p:nvSpPr>
          <p:cNvPr id="3" name="ModTargetVelUp">
            <a:extLst>
              <a:ext uri="{FF2B5EF4-FFF2-40B4-BE49-F238E27FC236}">
                <a16:creationId xmlns:a16="http://schemas.microsoft.com/office/drawing/2014/main" id="{8A626C14-CAE1-6098-61B1-0CA861CBF2C6}"/>
              </a:ext>
            </a:extLst>
          </p:cNvPr>
          <p:cNvSpPr/>
          <p:nvPr/>
        </p:nvSpPr>
        <p:spPr>
          <a:xfrm>
            <a:off x="4229216" y="3260521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(160%)</a:t>
            </a:r>
          </a:p>
        </p:txBody>
      </p:sp>
      <p:sp>
        <p:nvSpPr>
          <p:cNvPr id="7" name="ModTargetVelDown">
            <a:extLst>
              <a:ext uri="{FF2B5EF4-FFF2-40B4-BE49-F238E27FC236}">
                <a16:creationId xmlns:a16="http://schemas.microsoft.com/office/drawing/2014/main" id="{BF4FB108-DA51-172B-A2E8-19E2C1A22BF7}"/>
              </a:ext>
            </a:extLst>
          </p:cNvPr>
          <p:cNvSpPr/>
          <p:nvPr/>
        </p:nvSpPr>
        <p:spPr>
          <a:xfrm>
            <a:off x="4229216" y="3254366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(10%)</a:t>
            </a:r>
          </a:p>
        </p:txBody>
      </p:sp>
      <p:sp>
        <p:nvSpPr>
          <p:cNvPr id="30" name="LaneChangeLeft">
            <a:extLst>
              <a:ext uri="{FF2B5EF4-FFF2-40B4-BE49-F238E27FC236}">
                <a16:creationId xmlns:a16="http://schemas.microsoft.com/office/drawing/2014/main" id="{27F5FA95-16E1-95AF-2CF9-D40B491AC0B9}"/>
              </a:ext>
            </a:extLst>
          </p:cNvPr>
          <p:cNvSpPr/>
          <p:nvPr/>
        </p:nvSpPr>
        <p:spPr>
          <a:xfrm>
            <a:off x="4973366" y="3260521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LaneChange(left)</a:t>
            </a:r>
          </a:p>
        </p:txBody>
      </p:sp>
      <p:sp>
        <p:nvSpPr>
          <p:cNvPr id="31" name="LaneChangeRight">
            <a:extLst>
              <a:ext uri="{FF2B5EF4-FFF2-40B4-BE49-F238E27FC236}">
                <a16:creationId xmlns:a16="http://schemas.microsoft.com/office/drawing/2014/main" id="{D73D37A1-32AF-C1DC-55F0-F8E5947FEAE4}"/>
              </a:ext>
            </a:extLst>
          </p:cNvPr>
          <p:cNvSpPr/>
          <p:nvPr/>
        </p:nvSpPr>
        <p:spPr>
          <a:xfrm>
            <a:off x="4973366" y="3268090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LaneChange(right)</a:t>
            </a:r>
          </a:p>
        </p:txBody>
      </p:sp>
      <p:sp>
        <p:nvSpPr>
          <p:cNvPr id="32" name="noAction">
            <a:extLst>
              <a:ext uri="{FF2B5EF4-FFF2-40B4-BE49-F238E27FC236}">
                <a16:creationId xmlns:a16="http://schemas.microsoft.com/office/drawing/2014/main" id="{F86CA5F3-76FC-98D9-E8D1-88AE3DE4C388}"/>
              </a:ext>
            </a:extLst>
          </p:cNvPr>
          <p:cNvSpPr/>
          <p:nvPr/>
        </p:nvSpPr>
        <p:spPr>
          <a:xfrm>
            <a:off x="5480583" y="3288238"/>
            <a:ext cx="1976957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noAction</a:t>
            </a:r>
            <a:r>
              <a:rPr lang="en-GB" dirty="0"/>
              <a:t>()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5A800A-24B9-05A5-F7C0-1B20939EBFC7}"/>
              </a:ext>
            </a:extLst>
          </p:cNvPr>
          <p:cNvSpPr txBox="1"/>
          <p:nvPr/>
        </p:nvSpPr>
        <p:spPr>
          <a:xfrm>
            <a:off x="1902426" y="6324689"/>
            <a:ext cx="9133269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GB" sz="1800" dirty="0"/>
              <a:t>Animation describing a simple action sequence of one NPC encoded into a chromosome</a:t>
            </a:r>
          </a:p>
        </p:txBody>
      </p:sp>
    </p:spTree>
    <p:extLst>
      <p:ext uri="{BB962C8B-B14F-4D97-AF65-F5344CB8AC3E}">
        <p14:creationId xmlns:p14="http://schemas.microsoft.com/office/powerpoint/2010/main" val="296197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0123E-6 3.47222E-7 L 0.06626 -0.0004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13" y="-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67 -0.00325 L 0.09964 -0.1217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8" y="-592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9509E-6 2.08333E-6 L 0.04331 -0.0002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6 -0.00043 L 0.12638 -0.0006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6" y="-2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964 -0.12174 L 0.2205 -0.122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37" y="-4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31 -0.00022 L 0.08577 -0.0004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" y="-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38 -0.00065 L 0.17902 -0.0008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6" y="-2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05 -0.1224 L 0.32381 -0.1232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6" y="-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577 -0.00044 L 0.12896 -0.0008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902 -0.00087 L 0.23362 -0.0008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381 -0.12326 L 0.43301 -0.1219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0" y="6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896 -0.00087 L 0.17129 -0.0013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0" y="-2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62 -0.00087 L 0.30037 0.00021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7" y="-15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301 -0.12196 L 0.53915 0.0010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01" y="614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29 -0.0013 L 0.213 -0.001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6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037 0.00021 L 0.36258 0.0015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4" y="304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915 0.00109 L 0.5708 0.0008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" y="-2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3 -0.0013 L 0.25669 -0.00174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4" y="-2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4" grpId="2" animBg="1"/>
      <p:bldP spid="54" grpId="3" animBg="1"/>
      <p:bldP spid="54" grpId="4" animBg="1"/>
      <p:bldP spid="54" grpId="5" animBg="1"/>
      <p:bldP spid="3" grpId="0" animBg="1"/>
      <p:bldP spid="3" grpId="1" animBg="1"/>
      <p:bldP spid="7" grpId="0" animBg="1"/>
      <p:bldP spid="7" grpId="1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- Crossover Operation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80FECA-09FE-B226-16D0-A5D4C596831F}"/>
              </a:ext>
            </a:extLst>
          </p:cNvPr>
          <p:cNvGrpSpPr/>
          <p:nvPr/>
        </p:nvGrpSpPr>
        <p:grpSpPr>
          <a:xfrm>
            <a:off x="953138" y="3318097"/>
            <a:ext cx="3148378" cy="583197"/>
            <a:chOff x="610216" y="1654959"/>
            <a:chExt cx="3148378" cy="583197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84C42055-25AF-C381-6D40-02E4F548F001}"/>
                </a:ext>
              </a:extLst>
            </p:cNvPr>
            <p:cNvSpPr/>
            <p:nvPr/>
          </p:nvSpPr>
          <p:spPr>
            <a:xfrm>
              <a:off x="610216" y="165495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162010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1713804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62E8B015-0F5F-0F3B-F84E-F0959601DC33}"/>
                </a:ext>
              </a:extLst>
            </p:cNvPr>
            <p:cNvSpPr/>
            <p:nvPr/>
          </p:nvSpPr>
          <p:spPr>
            <a:xfrm>
              <a:off x="2265598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71003BFE-A3AE-451E-8AC7-8B776A10083B}"/>
                </a:ext>
              </a:extLst>
            </p:cNvPr>
            <p:cNvSpPr/>
            <p:nvPr/>
          </p:nvSpPr>
          <p:spPr>
            <a:xfrm>
              <a:off x="2817392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369186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AFA35A0F-3F76-D694-B578-A855472337A5}"/>
              </a:ext>
            </a:extLst>
          </p:cNvPr>
          <p:cNvSpPr/>
          <p:nvPr/>
        </p:nvSpPr>
        <p:spPr>
          <a:xfrm>
            <a:off x="5370889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09670BF5-5B76-32B3-E806-CFB8D909DA19}"/>
              </a:ext>
            </a:extLst>
          </p:cNvPr>
          <p:cNvSpPr/>
          <p:nvPr/>
        </p:nvSpPr>
        <p:spPr>
          <a:xfrm>
            <a:off x="5926082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DA886129-50C7-3E06-F1BB-E26EDA5AF611}"/>
              </a:ext>
            </a:extLst>
          </p:cNvPr>
          <p:cNvSpPr/>
          <p:nvPr/>
        </p:nvSpPr>
        <p:spPr>
          <a:xfrm>
            <a:off x="6474477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C6682CAD-718D-8C13-1723-095DA1D4C0E2}"/>
              </a:ext>
            </a:extLst>
          </p:cNvPr>
          <p:cNvSpPr/>
          <p:nvPr/>
        </p:nvSpPr>
        <p:spPr>
          <a:xfrm>
            <a:off x="7578065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29A8C91D-4E0A-BF44-3BB5-E27B7BDC7B9F}"/>
              </a:ext>
            </a:extLst>
          </p:cNvPr>
          <p:cNvSpPr/>
          <p:nvPr/>
        </p:nvSpPr>
        <p:spPr>
          <a:xfrm>
            <a:off x="9794766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40B6EC2-8048-2CE6-13F2-E513EBDB0A3E}"/>
              </a:ext>
            </a:extLst>
          </p:cNvPr>
          <p:cNvGrpSpPr/>
          <p:nvPr/>
        </p:nvGrpSpPr>
        <p:grpSpPr>
          <a:xfrm>
            <a:off x="10895627" y="3318097"/>
            <a:ext cx="941202" cy="565666"/>
            <a:chOff x="11058664" y="4847579"/>
            <a:chExt cx="941202" cy="565666"/>
          </a:xfrm>
        </p:grpSpPr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1058664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610458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F9D2B0-F958-962F-F63B-078BB63BE487}"/>
              </a:ext>
            </a:extLst>
          </p:cNvPr>
          <p:cNvGrpSpPr/>
          <p:nvPr/>
        </p:nvGrpSpPr>
        <p:grpSpPr>
          <a:xfrm>
            <a:off x="953138" y="4325337"/>
            <a:ext cx="3148378" cy="583197"/>
            <a:chOff x="618632" y="3239135"/>
            <a:chExt cx="3148378" cy="583197"/>
          </a:xfrm>
        </p:grpSpPr>
        <p:sp>
          <p:nvSpPr>
            <p:cNvPr id="31" name="Flowchart: Process 30">
              <a:extLst>
                <a:ext uri="{FF2B5EF4-FFF2-40B4-BE49-F238E27FC236}">
                  <a16:creationId xmlns:a16="http://schemas.microsoft.com/office/drawing/2014/main" id="{36D4FE3C-0B15-E4DC-5143-1705477B221B}"/>
                </a:ext>
              </a:extLst>
            </p:cNvPr>
            <p:cNvSpPr/>
            <p:nvPr/>
          </p:nvSpPr>
          <p:spPr>
            <a:xfrm>
              <a:off x="618632" y="3239135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170426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1722220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8F98EDF8-F08F-2A11-370A-ED23FB4240BD}"/>
                </a:ext>
              </a:extLst>
            </p:cNvPr>
            <p:cNvSpPr/>
            <p:nvPr/>
          </p:nvSpPr>
          <p:spPr>
            <a:xfrm>
              <a:off x="2274014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5" name="Flowchart: Process 34">
              <a:extLst>
                <a:ext uri="{FF2B5EF4-FFF2-40B4-BE49-F238E27FC236}">
                  <a16:creationId xmlns:a16="http://schemas.microsoft.com/office/drawing/2014/main" id="{9E626E5D-F25E-4625-4F49-0E070F7AD32C}"/>
                </a:ext>
              </a:extLst>
            </p:cNvPr>
            <p:cNvSpPr/>
            <p:nvPr/>
          </p:nvSpPr>
          <p:spPr>
            <a:xfrm>
              <a:off x="2825808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377602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5451F3F1-C0ED-03A1-5CD3-C811957266B7}"/>
              </a:ext>
            </a:extLst>
          </p:cNvPr>
          <p:cNvSpPr/>
          <p:nvPr/>
        </p:nvSpPr>
        <p:spPr>
          <a:xfrm>
            <a:off x="5370889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421F2813-4382-3F01-171B-3191C9C8B799}"/>
              </a:ext>
            </a:extLst>
          </p:cNvPr>
          <p:cNvSpPr/>
          <p:nvPr/>
        </p:nvSpPr>
        <p:spPr>
          <a:xfrm>
            <a:off x="5926082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5943E4D2-A74C-C087-6585-8F336A2E5CF2}"/>
              </a:ext>
            </a:extLst>
          </p:cNvPr>
          <p:cNvSpPr/>
          <p:nvPr/>
        </p:nvSpPr>
        <p:spPr>
          <a:xfrm>
            <a:off x="6474477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0E8079E4-C49D-16DA-B380-2F7E3B410C1D}"/>
              </a:ext>
            </a:extLst>
          </p:cNvPr>
          <p:cNvSpPr/>
          <p:nvPr/>
        </p:nvSpPr>
        <p:spPr>
          <a:xfrm>
            <a:off x="7578065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8B266EF6-2D6C-6CB2-6AE1-D368FE18913E}"/>
              </a:ext>
            </a:extLst>
          </p:cNvPr>
          <p:cNvSpPr/>
          <p:nvPr/>
        </p:nvSpPr>
        <p:spPr>
          <a:xfrm>
            <a:off x="9794766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1ECBEE1-7BB7-3C1D-CEA8-034D377E62F2}"/>
              </a:ext>
            </a:extLst>
          </p:cNvPr>
          <p:cNvGrpSpPr/>
          <p:nvPr/>
        </p:nvGrpSpPr>
        <p:grpSpPr>
          <a:xfrm>
            <a:off x="10895627" y="4325337"/>
            <a:ext cx="941202" cy="565666"/>
            <a:chOff x="10895627" y="4325337"/>
            <a:chExt cx="941202" cy="565666"/>
          </a:xfrm>
        </p:grpSpPr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8EAE8AED-1366-89C9-8853-3A4AF4646FB1}"/>
              </a:ext>
            </a:extLst>
          </p:cNvPr>
          <p:cNvSpPr/>
          <p:nvPr/>
        </p:nvSpPr>
        <p:spPr>
          <a:xfrm>
            <a:off x="4151603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895443" y="2418381"/>
            <a:ext cx="3147237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Two Point Crossover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005CB2-B171-E25F-0245-4E072A17FF6D}"/>
              </a:ext>
            </a:extLst>
          </p:cNvPr>
          <p:cNvSpPr/>
          <p:nvPr/>
        </p:nvSpPr>
        <p:spPr>
          <a:xfrm>
            <a:off x="10787369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00DCF-951C-438D-992A-9F724781F5E7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sequences mostly intact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Might struggle to maintain diversity</a:t>
            </a:r>
          </a:p>
        </p:txBody>
      </p:sp>
    </p:spTree>
    <p:extLst>
      <p:ext uri="{BB962C8B-B14F-4D97-AF65-F5344CB8AC3E}">
        <p14:creationId xmlns:p14="http://schemas.microsoft.com/office/powerpoint/2010/main" val="203132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 - Crossover Operation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4C42055-25AF-C381-6D40-02E4F548F001}"/>
              </a:ext>
            </a:extLst>
          </p:cNvPr>
          <p:cNvSpPr/>
          <p:nvPr/>
        </p:nvSpPr>
        <p:spPr>
          <a:xfrm>
            <a:off x="95313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62E8B015-0F5F-0F3B-F84E-F0959601DC33}"/>
              </a:ext>
            </a:extLst>
          </p:cNvPr>
          <p:cNvSpPr/>
          <p:nvPr/>
        </p:nvSpPr>
        <p:spPr>
          <a:xfrm>
            <a:off x="2608520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71003BFE-A3AE-451E-8AC7-8B776A10083B}"/>
              </a:ext>
            </a:extLst>
          </p:cNvPr>
          <p:cNvSpPr/>
          <p:nvPr/>
        </p:nvSpPr>
        <p:spPr>
          <a:xfrm>
            <a:off x="3160314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ADCD0E9-C731-3DD4-AE19-7F63ACE43F24}"/>
              </a:ext>
            </a:extLst>
          </p:cNvPr>
          <p:cNvGrpSpPr/>
          <p:nvPr/>
        </p:nvGrpSpPr>
        <p:grpSpPr>
          <a:xfrm>
            <a:off x="1504932" y="3318097"/>
            <a:ext cx="10331897" cy="583197"/>
            <a:chOff x="1504932" y="3318097"/>
            <a:chExt cx="10331897" cy="583197"/>
          </a:xfrm>
        </p:grpSpPr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50493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2056726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712108" y="3335628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/>
            <p:nvPr/>
          </p:nvSpPr>
          <p:spPr>
            <a:xfrm>
              <a:off x="5370889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/>
            <p:nvPr/>
          </p:nvSpPr>
          <p:spPr>
            <a:xfrm>
              <a:off x="592608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/>
            <p:nvPr/>
          </p:nvSpPr>
          <p:spPr>
            <a:xfrm>
              <a:off x="6474477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/>
            <p:nvPr/>
          </p:nvSpPr>
          <p:spPr>
            <a:xfrm>
              <a:off x="7578065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/>
            <p:nvPr/>
          </p:nvSpPr>
          <p:spPr>
            <a:xfrm>
              <a:off x="9794766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0895627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447421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36D4FE3C-0B15-E4DC-5143-1705477B221B}"/>
              </a:ext>
            </a:extLst>
          </p:cNvPr>
          <p:cNvSpPr/>
          <p:nvPr/>
        </p:nvSpPr>
        <p:spPr>
          <a:xfrm>
            <a:off x="95313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8F98EDF8-F08F-2A11-370A-ED23FB4240BD}"/>
              </a:ext>
            </a:extLst>
          </p:cNvPr>
          <p:cNvSpPr/>
          <p:nvPr/>
        </p:nvSpPr>
        <p:spPr>
          <a:xfrm>
            <a:off x="2608520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E626E5D-F25E-4625-4F49-0E070F7AD32C}"/>
              </a:ext>
            </a:extLst>
          </p:cNvPr>
          <p:cNvSpPr/>
          <p:nvPr/>
        </p:nvSpPr>
        <p:spPr>
          <a:xfrm>
            <a:off x="3160314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15C3A76-CA27-6E5E-AE1D-8451F359CD1E}"/>
              </a:ext>
            </a:extLst>
          </p:cNvPr>
          <p:cNvGrpSpPr/>
          <p:nvPr/>
        </p:nvGrpSpPr>
        <p:grpSpPr>
          <a:xfrm>
            <a:off x="1504932" y="4325337"/>
            <a:ext cx="10331897" cy="583197"/>
            <a:chOff x="1504932" y="4325337"/>
            <a:chExt cx="10331897" cy="583197"/>
          </a:xfrm>
        </p:grpSpPr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50493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2056726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712108" y="4342868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5451F3F1-C0ED-03A1-5CD3-C811957266B7}"/>
                </a:ext>
              </a:extLst>
            </p:cNvPr>
            <p:cNvSpPr/>
            <p:nvPr/>
          </p:nvSpPr>
          <p:spPr>
            <a:xfrm>
              <a:off x="5370889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0" name="Flowchart: Process 39">
              <a:extLst>
                <a:ext uri="{FF2B5EF4-FFF2-40B4-BE49-F238E27FC236}">
                  <a16:creationId xmlns:a16="http://schemas.microsoft.com/office/drawing/2014/main" id="{421F2813-4382-3F01-171B-3191C9C8B799}"/>
                </a:ext>
              </a:extLst>
            </p:cNvPr>
            <p:cNvSpPr/>
            <p:nvPr/>
          </p:nvSpPr>
          <p:spPr>
            <a:xfrm>
              <a:off x="592608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1" name="Flowchart: Process 40">
              <a:extLst>
                <a:ext uri="{FF2B5EF4-FFF2-40B4-BE49-F238E27FC236}">
                  <a16:creationId xmlns:a16="http://schemas.microsoft.com/office/drawing/2014/main" id="{5943E4D2-A74C-C087-6585-8F336A2E5CF2}"/>
                </a:ext>
              </a:extLst>
            </p:cNvPr>
            <p:cNvSpPr/>
            <p:nvPr/>
          </p:nvSpPr>
          <p:spPr>
            <a:xfrm>
              <a:off x="6474477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43" name="Flowchart: Process 42">
              <a:extLst>
                <a:ext uri="{FF2B5EF4-FFF2-40B4-BE49-F238E27FC236}">
                  <a16:creationId xmlns:a16="http://schemas.microsoft.com/office/drawing/2014/main" id="{0E8079E4-C49D-16DA-B380-2F7E3B410C1D}"/>
                </a:ext>
              </a:extLst>
            </p:cNvPr>
            <p:cNvSpPr/>
            <p:nvPr/>
          </p:nvSpPr>
          <p:spPr>
            <a:xfrm>
              <a:off x="7578065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47" name="Flowchart: Process 46">
              <a:extLst>
                <a:ext uri="{FF2B5EF4-FFF2-40B4-BE49-F238E27FC236}">
                  <a16:creationId xmlns:a16="http://schemas.microsoft.com/office/drawing/2014/main" id="{8B266EF6-2D6C-6CB2-6AE1-D368FE18913E}"/>
                </a:ext>
              </a:extLst>
            </p:cNvPr>
            <p:cNvSpPr/>
            <p:nvPr/>
          </p:nvSpPr>
          <p:spPr>
            <a:xfrm>
              <a:off x="9794766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660954" y="2395990"/>
            <a:ext cx="3627045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50% Uniform Crossover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2F5081D-F646-4B93-CF75-7E2AFE3BDFCF}"/>
              </a:ext>
            </a:extLst>
          </p:cNvPr>
          <p:cNvGrpSpPr/>
          <p:nvPr/>
        </p:nvGrpSpPr>
        <p:grpSpPr>
          <a:xfrm>
            <a:off x="1415073" y="3264433"/>
            <a:ext cx="10481161" cy="1690339"/>
            <a:chOff x="1415073" y="3264433"/>
            <a:chExt cx="10481161" cy="169033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62747D7-27DE-0C02-42D9-903935D6A36D}"/>
                </a:ext>
              </a:extLst>
            </p:cNvPr>
            <p:cNvSpPr/>
            <p:nvPr/>
          </p:nvSpPr>
          <p:spPr>
            <a:xfrm>
              <a:off x="363857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2F5927C-407B-F2B7-C78B-1E7587C7C90E}"/>
                </a:ext>
              </a:extLst>
            </p:cNvPr>
            <p:cNvSpPr/>
            <p:nvPr/>
          </p:nvSpPr>
          <p:spPr>
            <a:xfrm>
              <a:off x="1964476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CB30E2A-B54A-76C8-35F0-574D52116F1A}"/>
                </a:ext>
              </a:extLst>
            </p:cNvPr>
            <p:cNvSpPr/>
            <p:nvPr/>
          </p:nvSpPr>
          <p:spPr>
            <a:xfrm>
              <a:off x="1415073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5A002F7-0B67-6994-AC63-7259873A4A86}"/>
                </a:ext>
              </a:extLst>
            </p:cNvPr>
            <p:cNvSpPr/>
            <p:nvPr/>
          </p:nvSpPr>
          <p:spPr>
            <a:xfrm>
              <a:off x="529395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AA7C8D3-48D6-6D28-AE2B-949C5C320293}"/>
                </a:ext>
              </a:extLst>
            </p:cNvPr>
            <p:cNvSpPr/>
            <p:nvPr/>
          </p:nvSpPr>
          <p:spPr>
            <a:xfrm>
              <a:off x="5837232" y="3288598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D8F9E3-4C1E-A2AE-C98A-58DB754FE702}"/>
                </a:ext>
              </a:extLst>
            </p:cNvPr>
            <p:cNvSpPr/>
            <p:nvPr/>
          </p:nvSpPr>
          <p:spPr>
            <a:xfrm>
              <a:off x="6385448" y="3288597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775E0CC-DCEE-2E1F-9FFF-AFE0FE3AD21F}"/>
                </a:ext>
              </a:extLst>
            </p:cNvPr>
            <p:cNvSpPr/>
            <p:nvPr/>
          </p:nvSpPr>
          <p:spPr>
            <a:xfrm>
              <a:off x="7510141" y="327716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63C9867-4D0C-F283-3820-FCF939340E7F}"/>
                </a:ext>
              </a:extLst>
            </p:cNvPr>
            <p:cNvSpPr/>
            <p:nvPr/>
          </p:nvSpPr>
          <p:spPr>
            <a:xfrm>
              <a:off x="9717968" y="3264435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7C83E14-898E-0C99-3DFC-DA5EE003F52C}"/>
                </a:ext>
              </a:extLst>
            </p:cNvPr>
            <p:cNvSpPr/>
            <p:nvPr/>
          </p:nvSpPr>
          <p:spPr>
            <a:xfrm>
              <a:off x="10823278" y="3264434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3554C61-55ED-FCD9-0B13-F8A78AC9961A}"/>
                </a:ext>
              </a:extLst>
            </p:cNvPr>
            <p:cNvSpPr/>
            <p:nvPr/>
          </p:nvSpPr>
          <p:spPr>
            <a:xfrm>
              <a:off x="11359756" y="3264433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40CB170-AE1F-6A5B-B514-7AE129058489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diversity high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Disruptive to sequences</a:t>
            </a:r>
          </a:p>
        </p:txBody>
      </p:sp>
    </p:spTree>
    <p:extLst>
      <p:ext uri="{BB962C8B-B14F-4D97-AF65-F5344CB8AC3E}">
        <p14:creationId xmlns:p14="http://schemas.microsoft.com/office/powerpoint/2010/main" val="29564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3.61111E-6 L -2.82209E-6 -0.1375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4.16667E-7 L -2.82209E-6 0.137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EF0-D207-D40B-E643-40159575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F30E1-F5C0-A0F4-E105-1D85609A8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817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Literature review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Recommended hyperparameter combinations gathered from existing literature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32 different hyperparameter combinations tested over 5 repetitions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by Genichi Taguchi for robust optimization [Roy 1990]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Part of Design of Experiment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Systematic approach for process optimization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factors (i.e., hyperparameters) impacting performance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optimal factor-level (i.e., setting for each hyperparameter) combination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Advantages of Taguchi Method: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Simple procedure for minimizing the number of experiment runs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30BDF6-4329-F115-4012-320E52D4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E9FE4-3199-FAF7-F39A-45157F073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9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82981A-BF12-7DA6-7712-75EA0FED9B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627408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spAutoFit/>
      </a:bodyPr>
      <a:lstStyle>
        <a:defPPr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1263</Words>
  <Application>Microsoft Office PowerPoint</Application>
  <PresentationFormat>Custom</PresentationFormat>
  <Paragraphs>376</Paragraphs>
  <Slides>24</Slides>
  <Notes>10</Notes>
  <HiddenSlides>1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Lucida Grande</vt:lpstr>
      <vt:lpstr>Symbol</vt:lpstr>
      <vt:lpstr>Verdana</vt:lpstr>
      <vt:lpstr>Wingdings</vt:lpstr>
      <vt:lpstr>TU Graz Standard</vt:lpstr>
      <vt:lpstr>Method of Hyperparameter Optimization of a Genetic Algorithm applied in Critical Scenario Generation for Autonomous Vehicles  Master‘s Thesis Presentation</vt:lpstr>
      <vt:lpstr>Introduction</vt:lpstr>
      <vt:lpstr>Research Questions</vt:lpstr>
      <vt:lpstr>Simulation Setup</vt:lpstr>
      <vt:lpstr>Genetic Algorithm [Holland 1975]</vt:lpstr>
      <vt:lpstr>Genetic Algorithm – Chromosome Action Sequence</vt:lpstr>
      <vt:lpstr>Genetic Algorithm - Crossover Operation</vt:lpstr>
      <vt:lpstr>Genetic Algorithm - Crossover Operation</vt:lpstr>
      <vt:lpstr>Hyperparameter Tuning</vt:lpstr>
      <vt:lpstr>Hyperparameter Tuning – Taguchi Method</vt:lpstr>
      <vt:lpstr>Genetic Algorithms Comparison</vt:lpstr>
      <vt:lpstr>Evaluation</vt:lpstr>
      <vt:lpstr>Evaluation: Start Scenario Map</vt:lpstr>
      <vt:lpstr>Evaluation: Results</vt:lpstr>
      <vt:lpstr>Evaluation: Genetic Algorithm Comparison</vt:lpstr>
      <vt:lpstr>Critical Situation 1</vt:lpstr>
      <vt:lpstr>Critical Situation 2</vt:lpstr>
      <vt:lpstr>Critical Situation 2</vt:lpstr>
      <vt:lpstr>PowerPoint Presentation</vt:lpstr>
      <vt:lpstr>Bibliography</vt:lpstr>
      <vt:lpstr>PowerPoint Presentation</vt:lpstr>
      <vt:lpstr>Behaviour Tree</vt:lpstr>
      <vt:lpstr>Chromosome encodings</vt:lpstr>
      <vt:lpstr>Taguchi Method – Step by Step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Neutrale TU Graz-Standardpräsentation 16:9</dc:title>
  <dc:subject/>
  <dc:creator>cd@tugraz.at</dc:creator>
  <cp:keywords/>
  <dc:description/>
  <cp:lastModifiedBy>Sumann, Daniel AVL/AT</cp:lastModifiedBy>
  <cp:revision>146</cp:revision>
  <dcterms:created xsi:type="dcterms:W3CDTF">2015-08-27T14:41:22Z</dcterms:created>
  <dcterms:modified xsi:type="dcterms:W3CDTF">2024-02-29T15:49:13Z</dcterms:modified>
  <cp:category/>
</cp:coreProperties>
</file>

<file path=docProps/thumbnail.jpeg>
</file>